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handoutMasterIdLst>
    <p:handoutMasterId r:id="rId27"/>
  </p:handoutMasterIdLst>
  <p:sldIdLst>
    <p:sldId id="280" r:id="rId2"/>
    <p:sldId id="256" r:id="rId3"/>
    <p:sldId id="257" r:id="rId4"/>
    <p:sldId id="260" r:id="rId5"/>
    <p:sldId id="261" r:id="rId6"/>
    <p:sldId id="262" r:id="rId7"/>
    <p:sldId id="264" r:id="rId8"/>
    <p:sldId id="263" r:id="rId9"/>
    <p:sldId id="266" r:id="rId10"/>
    <p:sldId id="267" r:id="rId11"/>
    <p:sldId id="268" r:id="rId12"/>
    <p:sldId id="273" r:id="rId13"/>
    <p:sldId id="272" r:id="rId14"/>
    <p:sldId id="283" r:id="rId15"/>
    <p:sldId id="284" r:id="rId16"/>
    <p:sldId id="285" r:id="rId17"/>
    <p:sldId id="269" r:id="rId18"/>
    <p:sldId id="275" r:id="rId19"/>
    <p:sldId id="276" r:id="rId20"/>
    <p:sldId id="277" r:id="rId21"/>
    <p:sldId id="278" r:id="rId22"/>
    <p:sldId id="279" r:id="rId23"/>
    <p:sldId id="287" r:id="rId24"/>
    <p:sldId id="286" r:id="rId25"/>
    <p:sldId id="281" r:id="rId26"/>
  </p:sldIdLst>
  <p:sldSz cx="9144000" cy="6858000" type="screen4x3"/>
  <p:notesSz cx="6858000" cy="9144000"/>
  <p:custShowLst>
    <p:custShow name="(1.1)" id="0">
      <p:sldLst>
        <p:sld r:id="rId4"/>
      </p:sldLst>
    </p:custShow>
  </p:custShow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CC"/>
    <a:srgbClr val="00FF00"/>
    <a:srgbClr val="FF0000"/>
    <a:srgbClr val="FFFF99"/>
    <a:srgbClr val="33CCFF"/>
    <a:srgbClr val="FFFFCC"/>
    <a:srgbClr val="FF66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96" autoAdjust="0"/>
    <p:restoredTop sz="94660"/>
  </p:normalViewPr>
  <p:slideViewPr>
    <p:cSldViewPr>
      <p:cViewPr>
        <p:scale>
          <a:sx n="94" d="100"/>
          <a:sy n="94" d="100"/>
        </p:scale>
        <p:origin x="-504" y="-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4318999E-84ED-4F0C-BCDB-23CAE1EA76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6924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09EE94-3342-426C-983B-16AABD5D5B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470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874AC0-C298-4197-B27A-87AD9DAF1D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25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97A369-BD5A-4745-944D-ECF69495BE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111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C03F0D-DE30-48B2-B9B2-1C051D45F1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06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4AE0BD-DA23-4AA1-A0AB-D5866B3328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497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8B7847-C350-4068-85B8-4C0DD186E2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84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B889CE-F7BD-45DD-BA47-C11EC1CDC8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032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A0F945-E30B-4CAD-B0D6-FCA9B838E2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783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73494C-4A17-4075-AD06-2AEB283AA8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5261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03587E-2B24-417B-AF90-675F247265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460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7CE0E0-198B-422E-B9CA-55D4DF2B1A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719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cs typeface="+mn-cs"/>
              </a:defRPr>
            </a:lvl1pPr>
          </a:lstStyle>
          <a:p>
            <a:pPr>
              <a:defRPr/>
            </a:pPr>
            <a:fld id="{8DE4465A-9D69-4D2C-BB6F-E24D86E633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8.xml"/><Relationship Id="rId13" Type="http://schemas.openxmlformats.org/officeDocument/2006/relationships/slide" Target="slide9.xml"/><Relationship Id="rId18" Type="http://schemas.openxmlformats.org/officeDocument/2006/relationships/slide" Target="slide21.xml"/><Relationship Id="rId3" Type="http://schemas.openxmlformats.org/officeDocument/2006/relationships/slide" Target="slide8.xml"/><Relationship Id="rId21" Type="http://schemas.openxmlformats.org/officeDocument/2006/relationships/slide" Target="slide6.xml"/><Relationship Id="rId7" Type="http://schemas.openxmlformats.org/officeDocument/2006/relationships/slide" Target="slide14.xml"/><Relationship Id="rId12" Type="http://schemas.openxmlformats.org/officeDocument/2006/relationships/slide" Target="slide13.xml"/><Relationship Id="rId17" Type="http://schemas.openxmlformats.org/officeDocument/2006/relationships/slide" Target="slide20.xml"/><Relationship Id="rId2" Type="http://schemas.openxmlformats.org/officeDocument/2006/relationships/slide" Target="slide4.xml"/><Relationship Id="rId16" Type="http://schemas.openxmlformats.org/officeDocument/2006/relationships/slide" Target="slide19.xml"/><Relationship Id="rId20" Type="http://schemas.openxmlformats.org/officeDocument/2006/relationships/slide" Target="slide5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6.xml"/><Relationship Id="rId11" Type="http://schemas.openxmlformats.org/officeDocument/2006/relationships/slide" Target="slide12.xml"/><Relationship Id="rId5" Type="http://schemas.openxmlformats.org/officeDocument/2006/relationships/slide" Target="slide15.xml"/><Relationship Id="rId15" Type="http://schemas.openxmlformats.org/officeDocument/2006/relationships/slide" Target="slide7.xml"/><Relationship Id="rId10" Type="http://schemas.openxmlformats.org/officeDocument/2006/relationships/slide" Target="slide11.xml"/><Relationship Id="rId19" Type="http://schemas.openxmlformats.org/officeDocument/2006/relationships/slide" Target="slide22.xml"/><Relationship Id="rId4" Type="http://schemas.openxmlformats.org/officeDocument/2006/relationships/slide" Target="slide10.xml"/><Relationship Id="rId9" Type="http://schemas.openxmlformats.org/officeDocument/2006/relationships/slide" Target="slide3.xml"/><Relationship Id="rId14" Type="http://schemas.openxmlformats.org/officeDocument/2006/relationships/slide" Target="slide1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4724400"/>
            <a:ext cx="6400800" cy="1752600"/>
          </a:xfrm>
        </p:spPr>
        <p:txBody>
          <a:bodyPr/>
          <a:lstStyle/>
          <a:p>
            <a:r>
              <a:rPr lang="en-US" smtClean="0"/>
              <a:t>Hosted</a:t>
            </a:r>
          </a:p>
          <a:p>
            <a:r>
              <a:rPr lang="en-US" smtClean="0"/>
              <a:t>by</a:t>
            </a:r>
          </a:p>
          <a:p>
            <a:r>
              <a:rPr lang="en-US" smtClean="0"/>
              <a:t>Mrs. Iliou </a:t>
            </a:r>
            <a:r>
              <a:rPr lang="en-US" smtClean="0">
                <a:sym typeface="Wingdings" pitchFamily="2" charset="2"/>
              </a:rPr>
              <a:t></a:t>
            </a:r>
            <a:endParaRPr lang="en-US" smtClean="0"/>
          </a:p>
        </p:txBody>
      </p:sp>
      <p:sp>
        <p:nvSpPr>
          <p:cNvPr id="2051" name="WordArt 7"/>
          <p:cNvSpPr>
            <a:spLocks noChangeArrowheads="1" noChangeShapeType="1" noTextEdit="1"/>
          </p:cNvSpPr>
          <p:nvPr/>
        </p:nvSpPr>
        <p:spPr bwMode="auto">
          <a:xfrm>
            <a:off x="1676400" y="838200"/>
            <a:ext cx="5867400" cy="3276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gradFill rotWithShape="1">
                  <a:gsLst>
                    <a:gs pos="0">
                      <a:srgbClr val="FF9933"/>
                    </a:gs>
                    <a:gs pos="100000">
                      <a:srgbClr val="FFFFCC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Jeopardy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47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47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4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4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5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7239000" y="5943600"/>
            <a:ext cx="1905000" cy="9144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 dirty="0" smtClean="0"/>
              <a:t>200, </a:t>
            </a:r>
            <a:r>
              <a:rPr lang="en-US" dirty="0" err="1" smtClean="0"/>
              <a:t>col</a:t>
            </a:r>
            <a:r>
              <a:rPr lang="en-US" dirty="0" smtClean="0"/>
              <a:t> 4</a:t>
            </a:r>
          </a:p>
        </p:txBody>
      </p:sp>
      <p:sp>
        <p:nvSpPr>
          <p:cNvPr id="11267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495800" y="59436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11268" name="AutoShape 6"/>
          <p:cNvSpPr>
            <a:spLocks noChangeArrowheads="1"/>
          </p:cNvSpPr>
          <p:nvPr/>
        </p:nvSpPr>
        <p:spPr bwMode="auto">
          <a:xfrm>
            <a:off x="609600" y="1143000"/>
            <a:ext cx="8077200" cy="4038600"/>
          </a:xfrm>
          <a:prstGeom prst="wedgeRectCallout">
            <a:avLst>
              <a:gd name="adj1" fmla="val -49907"/>
              <a:gd name="adj2" fmla="val 15102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4000" dirty="0" smtClean="0"/>
              <a:t>A person who agrees to work </a:t>
            </a:r>
          </a:p>
          <a:p>
            <a:pPr algn="ctr" eaLnBrk="0" hangingPunct="0"/>
            <a:r>
              <a:rPr lang="en-US" sz="4000" dirty="0" smtClean="0"/>
              <a:t>for a certain </a:t>
            </a:r>
          </a:p>
          <a:p>
            <a:pPr algn="ctr" eaLnBrk="0" hangingPunct="0"/>
            <a:r>
              <a:rPr lang="en-US" sz="4000" dirty="0" smtClean="0"/>
              <a:t>amount of time without pay in </a:t>
            </a:r>
          </a:p>
          <a:p>
            <a:pPr algn="ctr" eaLnBrk="0" hangingPunct="0"/>
            <a:r>
              <a:rPr lang="en-US" sz="4000" dirty="0" smtClean="0"/>
              <a:t>exchange for a trip to the New World.</a:t>
            </a:r>
            <a:endParaRPr lang="en-US" sz="4000" dirty="0"/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990600" y="152400"/>
            <a:ext cx="7162800" cy="461963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dirty="0"/>
              <a:t>What is </a:t>
            </a:r>
            <a:r>
              <a:rPr lang="en-US" b="1" dirty="0" smtClean="0"/>
              <a:t>an indentured servant?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1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7315200" y="5943600"/>
            <a:ext cx="1828800" cy="9144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 dirty="0" smtClean="0"/>
              <a:t>300, </a:t>
            </a:r>
            <a:r>
              <a:rPr lang="en-US" dirty="0" err="1" smtClean="0"/>
              <a:t>col</a:t>
            </a:r>
            <a:r>
              <a:rPr lang="en-US" dirty="0" smtClean="0"/>
              <a:t> 1</a:t>
            </a:r>
          </a:p>
        </p:txBody>
      </p:sp>
      <p:sp>
        <p:nvSpPr>
          <p:cNvPr id="12291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419600" y="60198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12292" name="AutoShape 6"/>
          <p:cNvSpPr>
            <a:spLocks noChangeArrowheads="1"/>
          </p:cNvSpPr>
          <p:nvPr/>
        </p:nvSpPr>
        <p:spPr bwMode="auto">
          <a:xfrm>
            <a:off x="990600" y="1143000"/>
            <a:ext cx="7162800" cy="4038600"/>
          </a:xfrm>
          <a:prstGeom prst="wedgeRectCallout">
            <a:avLst>
              <a:gd name="adj1" fmla="val -50000"/>
              <a:gd name="adj2" fmla="val 17583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4400" dirty="0" smtClean="0"/>
              <a:t>A product that is </a:t>
            </a:r>
          </a:p>
          <a:p>
            <a:pPr algn="ctr" eaLnBrk="0" hangingPunct="0"/>
            <a:r>
              <a:rPr lang="en-US" sz="4400" dirty="0" smtClean="0"/>
              <a:t>made or grown in </a:t>
            </a:r>
          </a:p>
          <a:p>
            <a:pPr algn="ctr" eaLnBrk="0" hangingPunct="0"/>
            <a:r>
              <a:rPr lang="en-US" sz="4400" dirty="0" smtClean="0"/>
              <a:t>our country and is </a:t>
            </a:r>
          </a:p>
          <a:p>
            <a:pPr algn="ctr" eaLnBrk="0" hangingPunct="0"/>
            <a:r>
              <a:rPr lang="en-US" sz="4400" dirty="0" smtClean="0"/>
              <a:t>shipped out to other countries.</a:t>
            </a:r>
            <a:endParaRPr lang="en-US" sz="4400" dirty="0"/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1066800" y="228600"/>
            <a:ext cx="7162800" cy="461963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dirty="0"/>
              <a:t>What is </a:t>
            </a:r>
            <a:r>
              <a:rPr lang="en-US" b="1" dirty="0" smtClean="0"/>
              <a:t>export.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5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7239000" y="6172200"/>
            <a:ext cx="1905000" cy="6858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 dirty="0" smtClean="0"/>
              <a:t>300, </a:t>
            </a:r>
            <a:r>
              <a:rPr lang="en-US" dirty="0" err="1" smtClean="0"/>
              <a:t>col</a:t>
            </a:r>
            <a:r>
              <a:rPr lang="en-US" dirty="0" smtClean="0"/>
              <a:t> 2</a:t>
            </a:r>
          </a:p>
        </p:txBody>
      </p:sp>
      <p:sp>
        <p:nvSpPr>
          <p:cNvPr id="13315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419600" y="60198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13316" name="AutoShape 6"/>
          <p:cNvSpPr>
            <a:spLocks noChangeArrowheads="1"/>
          </p:cNvSpPr>
          <p:nvPr/>
        </p:nvSpPr>
        <p:spPr bwMode="auto">
          <a:xfrm>
            <a:off x="685800" y="1219200"/>
            <a:ext cx="7696200" cy="4038600"/>
          </a:xfrm>
          <a:prstGeom prst="wedgeRectCallout">
            <a:avLst>
              <a:gd name="adj1" fmla="val -50463"/>
              <a:gd name="adj2" fmla="val 13787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6000" dirty="0" smtClean="0"/>
              <a:t>This man started and </a:t>
            </a:r>
          </a:p>
          <a:p>
            <a:pPr algn="ctr" eaLnBrk="0" hangingPunct="0"/>
            <a:r>
              <a:rPr lang="en-US" sz="6000" dirty="0" smtClean="0"/>
              <a:t>led the colony </a:t>
            </a:r>
          </a:p>
          <a:p>
            <a:pPr algn="ctr" eaLnBrk="0" hangingPunct="0"/>
            <a:r>
              <a:rPr lang="en-US" sz="6000" dirty="0" smtClean="0"/>
              <a:t>of Georgia</a:t>
            </a:r>
            <a:endParaRPr lang="en-US" sz="6000" dirty="0"/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381000" y="304800"/>
            <a:ext cx="7848600" cy="461963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/>
            <a:r>
              <a:rPr lang="en-US" dirty="0" smtClean="0"/>
              <a:t>Who is James Oglethorpe?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7239000" y="5867400"/>
            <a:ext cx="1905000" cy="9906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 dirty="0" smtClean="0"/>
              <a:t>300, </a:t>
            </a:r>
            <a:r>
              <a:rPr lang="en-US" dirty="0" err="1" smtClean="0"/>
              <a:t>col</a:t>
            </a:r>
            <a:r>
              <a:rPr lang="en-US" dirty="0" smtClean="0"/>
              <a:t> 3</a:t>
            </a:r>
          </a:p>
        </p:txBody>
      </p:sp>
      <p:sp>
        <p:nvSpPr>
          <p:cNvPr id="14339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495800" y="60198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14340" name="AutoShape 6"/>
          <p:cNvSpPr>
            <a:spLocks noChangeArrowheads="1"/>
          </p:cNvSpPr>
          <p:nvPr/>
        </p:nvSpPr>
        <p:spPr bwMode="auto">
          <a:xfrm>
            <a:off x="914400" y="1143000"/>
            <a:ext cx="7162800" cy="4038600"/>
          </a:xfrm>
          <a:prstGeom prst="wedgeRectCallout">
            <a:avLst>
              <a:gd name="adj1" fmla="val -50093"/>
              <a:gd name="adj2" fmla="val 2002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4000" dirty="0"/>
              <a:t> </a:t>
            </a:r>
            <a:r>
              <a:rPr lang="en-US" sz="4000" dirty="0" smtClean="0"/>
              <a:t>This colonial region has the longest </a:t>
            </a:r>
          </a:p>
          <a:p>
            <a:pPr algn="ctr" eaLnBrk="0" hangingPunct="0"/>
            <a:r>
              <a:rPr lang="en-US" sz="4000" dirty="0" smtClean="0"/>
              <a:t>growing season and </a:t>
            </a:r>
          </a:p>
          <a:p>
            <a:pPr algn="ctr" eaLnBrk="0" hangingPunct="0"/>
            <a:r>
              <a:rPr lang="en-US" sz="4000" dirty="0" smtClean="0"/>
              <a:t>is excellent for farming.  </a:t>
            </a:r>
          </a:p>
          <a:p>
            <a:pPr algn="ctr" eaLnBrk="0" hangingPunct="0"/>
            <a:r>
              <a:rPr lang="en-US" sz="4000" dirty="0" smtClean="0"/>
              <a:t>Cash crops like rice, indigo, </a:t>
            </a:r>
          </a:p>
          <a:p>
            <a:pPr algn="ctr" eaLnBrk="0" hangingPunct="0"/>
            <a:r>
              <a:rPr lang="en-US" sz="4000" dirty="0" smtClean="0"/>
              <a:t>and tobacco helped their economy.</a:t>
            </a:r>
            <a:endParaRPr lang="en-US" sz="4000" dirty="0"/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990600" y="228600"/>
            <a:ext cx="7162800" cy="461665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dirty="0"/>
              <a:t>What </a:t>
            </a:r>
            <a:r>
              <a:rPr lang="en-US" dirty="0" smtClean="0"/>
              <a:t>is the Southern Colonies?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1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7239000" y="5791200"/>
            <a:ext cx="1905000" cy="10668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 dirty="0" smtClean="0"/>
              <a:t>300, </a:t>
            </a:r>
            <a:r>
              <a:rPr lang="en-US" dirty="0" err="1" smtClean="0"/>
              <a:t>col</a:t>
            </a:r>
            <a:r>
              <a:rPr lang="en-US" dirty="0" smtClean="0"/>
              <a:t> 4</a:t>
            </a:r>
          </a:p>
        </p:txBody>
      </p:sp>
      <p:sp>
        <p:nvSpPr>
          <p:cNvPr id="15363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419600" y="59436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15364" name="AutoShape 6"/>
          <p:cNvSpPr>
            <a:spLocks noChangeArrowheads="1"/>
          </p:cNvSpPr>
          <p:nvPr/>
        </p:nvSpPr>
        <p:spPr bwMode="auto">
          <a:xfrm>
            <a:off x="838200" y="1066800"/>
            <a:ext cx="7162800" cy="4038600"/>
          </a:xfrm>
          <a:prstGeom prst="wedgeRectCallout">
            <a:avLst>
              <a:gd name="adj1" fmla="val -49810"/>
              <a:gd name="adj2" fmla="val 12852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4000" dirty="0" smtClean="0"/>
              <a:t>Ben Franklin was most </a:t>
            </a:r>
          </a:p>
          <a:p>
            <a:pPr algn="ctr" eaLnBrk="0" hangingPunct="0"/>
            <a:r>
              <a:rPr lang="en-US" sz="4000" dirty="0" smtClean="0"/>
              <a:t>known for what?</a:t>
            </a:r>
            <a:endParaRPr lang="en-US" sz="4000" dirty="0"/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838200" y="228600"/>
            <a:ext cx="7162800" cy="461963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dirty="0"/>
              <a:t>What is </a:t>
            </a:r>
            <a:r>
              <a:rPr lang="en-US" b="1" dirty="0" smtClean="0"/>
              <a:t>his inventions, (lightning rod)</a:t>
            </a:r>
            <a:r>
              <a:rPr lang="en-US" dirty="0" smtClean="0"/>
              <a:t>?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8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7010400" y="5867400"/>
            <a:ext cx="2133600" cy="9906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 dirty="0" smtClean="0"/>
              <a:t>400, </a:t>
            </a:r>
            <a:r>
              <a:rPr lang="en-US" dirty="0" err="1" smtClean="0"/>
              <a:t>col</a:t>
            </a:r>
            <a:r>
              <a:rPr lang="en-US" dirty="0" smtClean="0"/>
              <a:t> 1</a:t>
            </a:r>
          </a:p>
        </p:txBody>
      </p:sp>
      <p:sp>
        <p:nvSpPr>
          <p:cNvPr id="16387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648200" y="60198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16388" name="AutoShape 6"/>
          <p:cNvSpPr>
            <a:spLocks noChangeArrowheads="1"/>
          </p:cNvSpPr>
          <p:nvPr/>
        </p:nvSpPr>
        <p:spPr bwMode="auto">
          <a:xfrm>
            <a:off x="981075" y="1447800"/>
            <a:ext cx="7162800" cy="4038600"/>
          </a:xfrm>
          <a:prstGeom prst="wedgeRectCallout">
            <a:avLst>
              <a:gd name="adj1" fmla="val -50278"/>
              <a:gd name="adj2" fmla="val 1313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6000" dirty="0" smtClean="0"/>
              <a:t>The 13 colonies were</a:t>
            </a:r>
          </a:p>
          <a:p>
            <a:pPr algn="ctr" eaLnBrk="0" hangingPunct="0"/>
            <a:r>
              <a:rPr lang="en-US" sz="6000" dirty="0" smtClean="0"/>
              <a:t>Ruled by what </a:t>
            </a:r>
          </a:p>
          <a:p>
            <a:pPr algn="ctr" eaLnBrk="0" hangingPunct="0"/>
            <a:r>
              <a:rPr lang="en-US" sz="6000" dirty="0" smtClean="0"/>
              <a:t>European country?</a:t>
            </a:r>
            <a:endParaRPr lang="en-US" sz="6000" dirty="0"/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990600" y="152400"/>
            <a:ext cx="7086600" cy="461963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dirty="0"/>
              <a:t>What is </a:t>
            </a:r>
            <a:r>
              <a:rPr lang="en-US" b="1" dirty="0" smtClean="0"/>
              <a:t>England</a:t>
            </a:r>
            <a:r>
              <a:rPr lang="en-US" dirty="0" smtClean="0"/>
              <a:t>?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9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7239000" y="6019800"/>
            <a:ext cx="1905000" cy="8382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 dirty="0" smtClean="0"/>
              <a:t>400, </a:t>
            </a:r>
            <a:r>
              <a:rPr lang="en-US" dirty="0" err="1" smtClean="0"/>
              <a:t>col</a:t>
            </a:r>
            <a:r>
              <a:rPr lang="en-US" dirty="0" smtClean="0"/>
              <a:t> 2</a:t>
            </a:r>
          </a:p>
        </p:txBody>
      </p:sp>
      <p:sp>
        <p:nvSpPr>
          <p:cNvPr id="17411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495800" y="59436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17412" name="AutoShape 6"/>
          <p:cNvSpPr>
            <a:spLocks noChangeArrowheads="1"/>
          </p:cNvSpPr>
          <p:nvPr/>
        </p:nvSpPr>
        <p:spPr bwMode="auto">
          <a:xfrm>
            <a:off x="1066800" y="1447800"/>
            <a:ext cx="7162800" cy="4038600"/>
          </a:xfrm>
          <a:prstGeom prst="wedgeRectCallout">
            <a:avLst>
              <a:gd name="adj1" fmla="val -50093"/>
              <a:gd name="adj2" fmla="val 15755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4500" dirty="0" smtClean="0"/>
              <a:t>Identify and explain the term</a:t>
            </a:r>
          </a:p>
          <a:p>
            <a:pPr algn="ctr" eaLnBrk="0" hangingPunct="0"/>
            <a:r>
              <a:rPr lang="en-US" sz="4500" dirty="0" smtClean="0"/>
              <a:t> used to describe </a:t>
            </a:r>
          </a:p>
          <a:p>
            <a:pPr algn="ctr" eaLnBrk="0" hangingPunct="0"/>
            <a:r>
              <a:rPr lang="en-US" sz="4500" dirty="0" smtClean="0"/>
              <a:t>the Middle Colonies.</a:t>
            </a:r>
            <a:endParaRPr lang="en-US" sz="4500" dirty="0"/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1066800" y="304800"/>
            <a:ext cx="7162800" cy="830263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dirty="0"/>
              <a:t>What is</a:t>
            </a:r>
            <a:r>
              <a:rPr lang="en-US" b="1" dirty="0"/>
              <a:t> Breadbasket colonies/ they grew many crops used to make bread?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3" grpId="0" animBg="1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7315200" y="5867400"/>
            <a:ext cx="1828800" cy="9906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 dirty="0" smtClean="0"/>
              <a:t>400, </a:t>
            </a:r>
            <a:r>
              <a:rPr lang="en-US" dirty="0" err="1" smtClean="0"/>
              <a:t>col</a:t>
            </a:r>
            <a:r>
              <a:rPr lang="en-US" dirty="0" smtClean="0"/>
              <a:t> 3</a:t>
            </a:r>
          </a:p>
        </p:txBody>
      </p:sp>
      <p:sp>
        <p:nvSpPr>
          <p:cNvPr id="18435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343400" y="60198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18436" name="AutoShape 6"/>
          <p:cNvSpPr>
            <a:spLocks noChangeArrowheads="1"/>
          </p:cNvSpPr>
          <p:nvPr/>
        </p:nvSpPr>
        <p:spPr bwMode="auto">
          <a:xfrm>
            <a:off x="990600" y="1371600"/>
            <a:ext cx="7162800" cy="4038600"/>
          </a:xfrm>
          <a:prstGeom prst="wedgeRectCallout">
            <a:avLst>
              <a:gd name="adj1" fmla="val -50278"/>
              <a:gd name="adj2" fmla="val 1149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4000" dirty="0" smtClean="0"/>
              <a:t>The Southern Colonies economy </a:t>
            </a:r>
          </a:p>
          <a:p>
            <a:pPr algn="ctr" eaLnBrk="0" hangingPunct="0"/>
            <a:r>
              <a:rPr lang="en-US" sz="4000" dirty="0"/>
              <a:t>d</a:t>
            </a:r>
            <a:r>
              <a:rPr lang="en-US" sz="4000" dirty="0" smtClean="0"/>
              <a:t>epended on growing </a:t>
            </a:r>
          </a:p>
          <a:p>
            <a:pPr algn="ctr" eaLnBrk="0" hangingPunct="0"/>
            <a:r>
              <a:rPr lang="en-US" sz="4000" dirty="0" smtClean="0"/>
              <a:t>what 3</a:t>
            </a:r>
          </a:p>
          <a:p>
            <a:pPr algn="ctr" eaLnBrk="0" hangingPunct="0"/>
            <a:r>
              <a:rPr lang="en-US" sz="4000" dirty="0" smtClean="0"/>
              <a:t>important cash crops ? </a:t>
            </a:r>
            <a:endParaRPr lang="en-US" sz="4000" dirty="0"/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914400" y="228600"/>
            <a:ext cx="7162800" cy="461665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dirty="0"/>
              <a:t>What </a:t>
            </a:r>
            <a:r>
              <a:rPr lang="en-US" dirty="0" smtClean="0"/>
              <a:t>was tobacco, rice and indigo</a:t>
            </a:r>
            <a:r>
              <a:rPr lang="en-US" b="1" dirty="0" smtClean="0"/>
              <a:t>?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9" grpId="0" animBg="1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6934200" y="5867400"/>
            <a:ext cx="2209800" cy="9906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 dirty="0" smtClean="0"/>
              <a:t>400, </a:t>
            </a:r>
            <a:r>
              <a:rPr lang="en-US" dirty="0" err="1" smtClean="0"/>
              <a:t>col</a:t>
            </a:r>
            <a:r>
              <a:rPr lang="en-US" dirty="0" smtClean="0"/>
              <a:t> 4</a:t>
            </a:r>
          </a:p>
        </p:txBody>
      </p:sp>
      <p:sp>
        <p:nvSpPr>
          <p:cNvPr id="19459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572000" y="59436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19460" name="AutoShape 6"/>
          <p:cNvSpPr>
            <a:spLocks noChangeArrowheads="1"/>
          </p:cNvSpPr>
          <p:nvPr/>
        </p:nvSpPr>
        <p:spPr bwMode="auto">
          <a:xfrm>
            <a:off x="914400" y="1219200"/>
            <a:ext cx="7162800" cy="4038600"/>
          </a:xfrm>
          <a:prstGeom prst="wedgeRectCallout">
            <a:avLst>
              <a:gd name="adj1" fmla="val -50384"/>
              <a:gd name="adj2" fmla="val 12514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4000" dirty="0" smtClean="0"/>
              <a:t>The man was a Quaker, he was the </a:t>
            </a:r>
          </a:p>
          <a:p>
            <a:pPr algn="ctr" eaLnBrk="0" hangingPunct="0"/>
            <a:r>
              <a:rPr lang="en-US" sz="4000" dirty="0" smtClean="0"/>
              <a:t>proprietor of Pennsylvania.</a:t>
            </a:r>
            <a:endParaRPr lang="en-US" sz="4000" dirty="0"/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838200" y="228600"/>
            <a:ext cx="7315200" cy="461665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dirty="0" smtClean="0"/>
              <a:t>Who is William Penn?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3" grpId="0" animBg="1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7162800" y="6096000"/>
            <a:ext cx="1981200" cy="7620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 dirty="0" smtClean="0"/>
              <a:t>500, </a:t>
            </a:r>
            <a:r>
              <a:rPr lang="en-US" dirty="0" err="1" smtClean="0"/>
              <a:t>col</a:t>
            </a:r>
            <a:r>
              <a:rPr lang="en-US" dirty="0" smtClean="0"/>
              <a:t> 1</a:t>
            </a:r>
          </a:p>
        </p:txBody>
      </p:sp>
      <p:sp>
        <p:nvSpPr>
          <p:cNvPr id="20483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495800" y="59436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20484" name="AutoShape 6"/>
          <p:cNvSpPr>
            <a:spLocks noChangeArrowheads="1"/>
          </p:cNvSpPr>
          <p:nvPr/>
        </p:nvSpPr>
        <p:spPr bwMode="auto">
          <a:xfrm>
            <a:off x="685800" y="1143000"/>
            <a:ext cx="7924800" cy="4038600"/>
          </a:xfrm>
          <a:prstGeom prst="wedgeRectCallout">
            <a:avLst>
              <a:gd name="adj1" fmla="val -50278"/>
              <a:gd name="adj2" fmla="val 15102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5500" dirty="0" smtClean="0"/>
              <a:t>When were most of </a:t>
            </a:r>
          </a:p>
          <a:p>
            <a:pPr algn="ctr" eaLnBrk="0" hangingPunct="0"/>
            <a:r>
              <a:rPr lang="en-US" sz="5500" dirty="0" smtClean="0"/>
              <a:t>the colonies formed?</a:t>
            </a:r>
            <a:endParaRPr lang="en-US" sz="5500" dirty="0"/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685800" y="228600"/>
            <a:ext cx="7924800" cy="461665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dirty="0"/>
              <a:t>What is </a:t>
            </a:r>
            <a:r>
              <a:rPr lang="en-US" b="1" dirty="0" smtClean="0"/>
              <a:t>the 1600’s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7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33CCFF"/>
            </a:gs>
            <a:gs pos="100000">
              <a:srgbClr val="175E76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590800" y="1295400"/>
            <a:ext cx="1371600" cy="914400"/>
          </a:xfrm>
          <a:prstGeom prst="actionButtonBlank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3200" b="1" u="sng" dirty="0" smtClean="0">
                <a:effectLst>
                  <a:outerShdw blurRad="38100" dist="38100" dir="2700000" algn="tl">
                    <a:schemeClr val="accent3"/>
                  </a:outerShdw>
                </a:effectLst>
                <a:cs typeface="+mn-cs"/>
              </a:rPr>
              <a:t>100</a:t>
            </a:r>
            <a:endParaRPr lang="en-US" sz="3200" b="1" u="sng" dirty="0">
              <a:effectLst>
                <a:outerShdw blurRad="38100" dist="38100" dir="2700000" algn="tl">
                  <a:schemeClr val="accent3"/>
                </a:outerShdw>
              </a:effectLst>
              <a:cs typeface="+mn-cs"/>
            </a:endParaRPr>
          </a:p>
        </p:txBody>
      </p:sp>
      <p:sp>
        <p:nvSpPr>
          <p:cNvPr id="2056" name="AutoShape 8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590800" y="2286000"/>
            <a:ext cx="1371600" cy="914400"/>
          </a:xfrm>
          <a:prstGeom prst="actionButtonBlank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3200" b="1" u="sng" dirty="0" smtClean="0">
                <a:solidFill>
                  <a:schemeClr val="tx2"/>
                </a:solidFill>
                <a:effectLst>
                  <a:outerShdw blurRad="38100" dist="38100" dir="2700000" algn="tl" rotWithShape="0">
                    <a:schemeClr val="accent3"/>
                  </a:outerShdw>
                </a:effectLst>
                <a:cs typeface="+mn-cs"/>
              </a:rPr>
              <a:t>200</a:t>
            </a:r>
            <a:endParaRPr lang="en-US" sz="3200" b="1" u="sng" dirty="0">
              <a:solidFill>
                <a:schemeClr val="tx2"/>
              </a:solidFill>
              <a:effectLst>
                <a:outerShdw blurRad="38100" dist="38100" dir="2700000" algn="tl" rotWithShape="0">
                  <a:schemeClr val="accent3"/>
                </a:outerShdw>
              </a:effectLst>
              <a:cs typeface="+mn-cs"/>
            </a:endParaRPr>
          </a:p>
        </p:txBody>
      </p:sp>
      <p:sp>
        <p:nvSpPr>
          <p:cNvPr id="2058" name="AutoShape 1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239000" y="2286000"/>
            <a:ext cx="1371600" cy="914400"/>
          </a:xfrm>
          <a:prstGeom prst="actionButtonBlank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3200" b="1" u="sng" dirty="0" smtClean="0">
                <a:effectLst>
                  <a:outerShdw blurRad="38100" dist="38100" dir="2700000" algn="tl" rotWithShape="0">
                    <a:schemeClr val="accent3"/>
                  </a:outerShdw>
                </a:effectLst>
                <a:cs typeface="+mn-cs"/>
              </a:rPr>
              <a:t>200</a:t>
            </a:r>
            <a:endParaRPr lang="en-US" b="1" u="sng" dirty="0">
              <a:effectLst>
                <a:outerShdw blurRad="38100" dist="38100" dir="2700000" algn="tl" rotWithShape="0">
                  <a:schemeClr val="accent3"/>
                </a:outerShdw>
              </a:effectLst>
              <a:cs typeface="+mn-cs"/>
            </a:endParaRPr>
          </a:p>
        </p:txBody>
      </p:sp>
      <p:sp>
        <p:nvSpPr>
          <p:cNvPr id="2060" name="AutoShape 12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4495800"/>
            <a:ext cx="1371600" cy="914400"/>
          </a:xfrm>
          <a:prstGeom prst="actionButtonBlank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3200" b="1" u="sng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+mn-cs"/>
              </a:rPr>
              <a:t>400</a:t>
            </a:r>
            <a:endParaRPr lang="en-US" b="1" u="sng" dirty="0">
              <a:cs typeface="+mn-cs"/>
            </a:endParaRPr>
          </a:p>
        </p:txBody>
      </p:sp>
      <p:sp>
        <p:nvSpPr>
          <p:cNvPr id="2062" name="AutoShape 14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575560" y="4495800"/>
            <a:ext cx="1371600" cy="914400"/>
          </a:xfrm>
          <a:prstGeom prst="actionButtonBlank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3200" b="1" u="sng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+mn-cs"/>
              </a:rPr>
              <a:t>400</a:t>
            </a:r>
            <a:endParaRPr lang="en-US" b="1" u="sng" dirty="0">
              <a:cs typeface="+mn-cs"/>
            </a:endParaRPr>
          </a:p>
        </p:txBody>
      </p:sp>
      <p:sp>
        <p:nvSpPr>
          <p:cNvPr id="2064" name="AutoShape 16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239000" y="3429000"/>
            <a:ext cx="1371600" cy="914400"/>
          </a:xfrm>
          <a:prstGeom prst="actionButtonBlank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3200" b="1" u="sng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+mn-cs"/>
              </a:rPr>
              <a:t>300</a:t>
            </a:r>
            <a:endParaRPr lang="en-US" b="1" u="sng" dirty="0">
              <a:cs typeface="+mn-cs"/>
            </a:endParaRPr>
          </a:p>
        </p:txBody>
      </p:sp>
      <p:sp>
        <p:nvSpPr>
          <p:cNvPr id="2066" name="AutoShape 18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239000" y="4572000"/>
            <a:ext cx="1371600" cy="914400"/>
          </a:xfrm>
          <a:prstGeom prst="actionButtonBlank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3200" b="1" u="sng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+mn-cs"/>
              </a:rPr>
              <a:t>400</a:t>
            </a:r>
          </a:p>
        </p:txBody>
      </p:sp>
      <p:sp>
        <p:nvSpPr>
          <p:cNvPr id="3082" name="Text Box 23"/>
          <p:cNvSpPr txBox="1">
            <a:spLocks noChangeArrowheads="1"/>
          </p:cNvSpPr>
          <p:nvPr/>
        </p:nvSpPr>
        <p:spPr bwMode="auto">
          <a:xfrm>
            <a:off x="228600" y="304800"/>
            <a:ext cx="1752600" cy="708025"/>
          </a:xfrm>
          <a:prstGeom prst="rect">
            <a:avLst/>
          </a:prstGeom>
          <a:solidFill>
            <a:srgbClr val="C0C0C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/>
              <a:t>New England Colonies</a:t>
            </a:r>
          </a:p>
        </p:txBody>
      </p:sp>
      <p:sp>
        <p:nvSpPr>
          <p:cNvPr id="3083" name="Text Box 24"/>
          <p:cNvSpPr txBox="1">
            <a:spLocks noChangeArrowheads="1"/>
          </p:cNvSpPr>
          <p:nvPr/>
        </p:nvSpPr>
        <p:spPr bwMode="auto">
          <a:xfrm>
            <a:off x="2286000" y="457200"/>
            <a:ext cx="2133600" cy="430213"/>
          </a:xfrm>
          <a:prstGeom prst="rect">
            <a:avLst/>
          </a:prstGeom>
          <a:solidFill>
            <a:srgbClr val="C0C0C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/>
              <a:t>Middle  Colonies</a:t>
            </a:r>
          </a:p>
        </p:txBody>
      </p:sp>
      <p:sp>
        <p:nvSpPr>
          <p:cNvPr id="3084" name="Text Box 25"/>
          <p:cNvSpPr txBox="1">
            <a:spLocks noChangeArrowheads="1"/>
          </p:cNvSpPr>
          <p:nvPr/>
        </p:nvSpPr>
        <p:spPr bwMode="auto">
          <a:xfrm>
            <a:off x="4572000" y="457200"/>
            <a:ext cx="2286000" cy="430213"/>
          </a:xfrm>
          <a:prstGeom prst="rect">
            <a:avLst/>
          </a:prstGeom>
          <a:solidFill>
            <a:srgbClr val="C0C0C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/>
              <a:t>Southern Colonies</a:t>
            </a:r>
          </a:p>
        </p:txBody>
      </p:sp>
      <p:sp>
        <p:nvSpPr>
          <p:cNvPr id="3085" name="Text Box 26"/>
          <p:cNvSpPr txBox="1">
            <a:spLocks noChangeArrowheads="1"/>
          </p:cNvSpPr>
          <p:nvPr/>
        </p:nvSpPr>
        <p:spPr bwMode="auto">
          <a:xfrm>
            <a:off x="7096760" y="487303"/>
            <a:ext cx="1752600" cy="400110"/>
          </a:xfrm>
          <a:prstGeom prst="rect">
            <a:avLst/>
          </a:prstGeom>
          <a:solidFill>
            <a:srgbClr val="C0C0C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dirty="0"/>
              <a:t>Grab </a:t>
            </a:r>
            <a:r>
              <a:rPr lang="en-US" sz="2000" b="1" dirty="0" smtClean="0"/>
              <a:t>Bag</a:t>
            </a:r>
            <a:endParaRPr lang="en-US" sz="2000" b="1" dirty="0"/>
          </a:p>
        </p:txBody>
      </p:sp>
      <p:sp>
        <p:nvSpPr>
          <p:cNvPr id="2075" name="AutoShape 27">
            <a:hlinkClick r:id="rId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1295400"/>
            <a:ext cx="1371600" cy="914400"/>
          </a:xfrm>
          <a:prstGeom prst="actionButtonBlank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3200" b="1" u="sng" dirty="0" smtClean="0">
                <a:effectLst>
                  <a:outerShdw blurRad="38100" dist="38100" dir="2700000" algn="tl" rotWithShape="0">
                    <a:schemeClr val="accent3"/>
                  </a:outerShdw>
                </a:effectLst>
                <a:cs typeface="+mn-cs"/>
              </a:rPr>
              <a:t>100</a:t>
            </a:r>
            <a:endParaRPr lang="en-US" sz="3200" b="1" u="sng" dirty="0">
              <a:effectLst>
                <a:outerShdw blurRad="38100" dist="38100" dir="2700000" algn="tl" rotWithShape="0">
                  <a:schemeClr val="accent3"/>
                </a:outerShdw>
              </a:effectLst>
              <a:cs typeface="+mn-cs"/>
            </a:endParaRPr>
          </a:p>
        </p:txBody>
      </p:sp>
      <p:sp>
        <p:nvSpPr>
          <p:cNvPr id="2076" name="AutoShape 28">
            <a:hlinkClick r:id="rId1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3352800"/>
            <a:ext cx="1371600" cy="914400"/>
          </a:xfrm>
          <a:prstGeom prst="actionButtonBlank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3200" b="1" u="sng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+mn-cs"/>
              </a:rPr>
              <a:t>300</a:t>
            </a:r>
            <a:endParaRPr lang="en-US" b="1" u="sng" dirty="0">
              <a:effectLst>
                <a:outerShdw blurRad="38100" dist="38100" dir="2700000" algn="tl">
                  <a:srgbClr val="FFFFFF"/>
                </a:outerShdw>
              </a:effectLst>
              <a:cs typeface="+mn-cs"/>
            </a:endParaRPr>
          </a:p>
        </p:txBody>
      </p:sp>
      <p:sp>
        <p:nvSpPr>
          <p:cNvPr id="2078" name="AutoShape 30">
            <a:hlinkClick r:id="rId1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590800" y="3429000"/>
            <a:ext cx="1371600" cy="914400"/>
          </a:xfrm>
          <a:prstGeom prst="actionButtonBlank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3200" b="1" u="sng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+mn-cs"/>
              </a:rPr>
              <a:t>300</a:t>
            </a:r>
            <a:endParaRPr lang="en-US" sz="3200" b="1" u="sng" dirty="0">
              <a:effectLst>
                <a:outerShdw blurRad="38100" dist="38100" dir="2700000" algn="tl">
                  <a:srgbClr val="FFFFFF"/>
                </a:outerShdw>
              </a:effectLst>
              <a:cs typeface="+mn-cs"/>
            </a:endParaRPr>
          </a:p>
        </p:txBody>
      </p:sp>
      <p:sp>
        <p:nvSpPr>
          <p:cNvPr id="2079" name="AutoShape 31">
            <a:hlinkClick r:id="rId1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953000" y="3429000"/>
            <a:ext cx="1371600" cy="9144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3200" b="1" u="sng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+mn-cs"/>
              </a:rPr>
              <a:t>300</a:t>
            </a:r>
            <a:endParaRPr lang="en-US" b="1" u="sng" dirty="0">
              <a:cs typeface="+mn-cs"/>
            </a:endParaRPr>
          </a:p>
        </p:txBody>
      </p:sp>
      <p:sp>
        <p:nvSpPr>
          <p:cNvPr id="2080" name="AutoShape 32">
            <a:hlinkClick r:id="rId1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953000" y="2286000"/>
            <a:ext cx="1371600" cy="9144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3200" b="1" u="sng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+mn-cs"/>
              </a:rPr>
              <a:t>200</a:t>
            </a:r>
            <a:endParaRPr lang="en-US" sz="3200" b="1" u="sng" dirty="0">
              <a:effectLst>
                <a:outerShdw blurRad="38100" dist="38100" dir="2700000" algn="tl">
                  <a:srgbClr val="FFFFFF"/>
                </a:outerShdw>
              </a:effectLst>
              <a:cs typeface="+mn-cs"/>
            </a:endParaRPr>
          </a:p>
        </p:txBody>
      </p:sp>
      <p:sp>
        <p:nvSpPr>
          <p:cNvPr id="2081" name="AutoShape 33">
            <a:hlinkClick r:id="rId1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953000" y="4572000"/>
            <a:ext cx="1371600" cy="9144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3200" b="1" u="sng" dirty="0" smtClean="0">
                <a:effectLst>
                  <a:outerShdw blurRad="38100" dist="38100" dir="2700000" algn="tl" rotWithShape="0">
                    <a:schemeClr val="accent3"/>
                  </a:outerShdw>
                </a:effectLst>
              </a:rPr>
              <a:t>400</a:t>
            </a:r>
            <a:endParaRPr lang="en-US" sz="3200" b="1" u="sng" dirty="0">
              <a:effectLst>
                <a:outerShdw blurRad="38100" dist="38100" dir="2700000" algn="tl" rotWithShape="0">
                  <a:schemeClr val="accent3"/>
                </a:outerShdw>
              </a:effectLst>
            </a:endParaRPr>
          </a:p>
        </p:txBody>
      </p:sp>
      <p:sp>
        <p:nvSpPr>
          <p:cNvPr id="2083" name="AutoShape 35">
            <a:hlinkClick r:id="rId1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2286000"/>
            <a:ext cx="1371600" cy="914400"/>
          </a:xfrm>
          <a:prstGeom prst="actionButtonBlank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3200" b="1" u="sng" dirty="0" smtClean="0">
                <a:solidFill>
                  <a:srgbClr val="000000"/>
                </a:solidFill>
                <a:effectLst>
                  <a:outerShdw blurRad="38100" dist="38100" dir="2700000" algn="tl" rotWithShape="0">
                    <a:schemeClr val="accent3"/>
                  </a:outerShdw>
                </a:effectLst>
                <a:cs typeface="+mn-cs"/>
              </a:rPr>
              <a:t>200</a:t>
            </a:r>
            <a:endParaRPr lang="en-US" sz="3200" b="1" u="sng" dirty="0">
              <a:solidFill>
                <a:srgbClr val="000000"/>
              </a:solidFill>
              <a:effectLst>
                <a:outerShdw blurRad="38100" dist="38100" dir="2700000" algn="tl" rotWithShape="0">
                  <a:schemeClr val="accent3"/>
                </a:outerShdw>
              </a:effectLst>
              <a:cs typeface="+mn-cs"/>
            </a:endParaRPr>
          </a:p>
        </p:txBody>
      </p:sp>
      <p:sp>
        <p:nvSpPr>
          <p:cNvPr id="2085" name="AutoShape 37">
            <a:hlinkClick r:id="rId1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5638800"/>
            <a:ext cx="1371600" cy="914400"/>
          </a:xfrm>
          <a:prstGeom prst="actionButtonBlank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3200" b="1" u="sng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+mn-cs"/>
              </a:rPr>
              <a:t>500</a:t>
            </a:r>
            <a:endParaRPr lang="en-US" sz="3200" b="1" u="sng" dirty="0">
              <a:solidFill>
                <a:schemeClr val="bg1"/>
              </a:solidFill>
              <a:cs typeface="+mn-cs"/>
            </a:endParaRPr>
          </a:p>
        </p:txBody>
      </p:sp>
      <p:sp>
        <p:nvSpPr>
          <p:cNvPr id="2086" name="AutoShape 38">
            <a:hlinkClick r:id="rId1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590800" y="5638800"/>
            <a:ext cx="1371600" cy="914400"/>
          </a:xfrm>
          <a:prstGeom prst="actionButtonBlank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3200" b="1" u="sng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+mn-cs"/>
              </a:rPr>
              <a:t>500</a:t>
            </a:r>
            <a:endParaRPr lang="en-US" sz="3200" b="1" u="sng" dirty="0">
              <a:solidFill>
                <a:srgbClr val="99CC00"/>
              </a:solidFill>
              <a:effectDag name="">
                <a:cont type="tree" name="">
                  <a:effect ref="fillLine"/>
                  <a:outerShdw dist="38100" dir="13500000" algn="br">
                    <a:srgbClr val="D5FF55"/>
                  </a:outerShdw>
                </a:cont>
                <a:cont type="tree" name="">
                  <a:effect ref="fillLine"/>
                  <a:outerShdw dist="38100" dir="2700000" algn="tl">
                    <a:srgbClr val="5B7A00"/>
                  </a:outerShdw>
                </a:cont>
                <a:effect ref="fillLine"/>
              </a:effectDag>
              <a:cs typeface="+mn-cs"/>
            </a:endParaRPr>
          </a:p>
        </p:txBody>
      </p:sp>
      <p:sp>
        <p:nvSpPr>
          <p:cNvPr id="2087" name="AutoShape 39">
            <a:hlinkClick r:id="rId1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953000" y="5638800"/>
            <a:ext cx="1371600" cy="9144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3200" b="1" u="sng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+mn-cs"/>
              </a:rPr>
              <a:t>500</a:t>
            </a:r>
            <a:endParaRPr lang="en-US" b="1" u="sng" dirty="0">
              <a:effectLst>
                <a:outerShdw blurRad="38100" dist="38100" dir="2700000" algn="tl">
                  <a:srgbClr val="FFFFFF"/>
                </a:outerShdw>
              </a:effectLst>
              <a:cs typeface="+mn-cs"/>
            </a:endParaRPr>
          </a:p>
        </p:txBody>
      </p:sp>
      <p:sp>
        <p:nvSpPr>
          <p:cNvPr id="2088" name="AutoShape 40">
            <a:hlinkClick r:id="rId1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239000" y="5638800"/>
            <a:ext cx="1371600" cy="914400"/>
          </a:xfrm>
          <a:prstGeom prst="actionButtonBlank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3200" b="1" u="sng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+mn-cs"/>
              </a:rPr>
              <a:t>500</a:t>
            </a:r>
            <a:endParaRPr lang="en-US" b="1" u="sng" dirty="0">
              <a:cs typeface="+mn-cs"/>
            </a:endParaRPr>
          </a:p>
        </p:txBody>
      </p:sp>
      <p:sp>
        <p:nvSpPr>
          <p:cNvPr id="27" name="AutoShape 32">
            <a:hlinkClick r:id="rId2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953000" y="1295400"/>
            <a:ext cx="1371600" cy="9144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3200" b="1" u="sng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+mn-cs"/>
              </a:rPr>
              <a:t>100</a:t>
            </a:r>
            <a:endParaRPr lang="en-US" sz="3200" b="1" u="sng" dirty="0">
              <a:effectLst>
                <a:outerShdw blurRad="38100" dist="38100" dir="2700000" algn="tl">
                  <a:srgbClr val="FFFFFF"/>
                </a:outerShdw>
              </a:effectLst>
              <a:cs typeface="+mn-cs"/>
            </a:endParaRPr>
          </a:p>
        </p:txBody>
      </p:sp>
      <p:sp>
        <p:nvSpPr>
          <p:cNvPr id="28" name="AutoShape 10">
            <a:hlinkClick r:id="rId2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239000" y="1295400"/>
            <a:ext cx="1371600" cy="914400"/>
          </a:xfrm>
          <a:prstGeom prst="actionButtonBlank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3200" b="1" u="sng" dirty="0" smtClean="0">
                <a:effectLst>
                  <a:outerShdw blurRad="38100" dist="38100" dir="2700000" algn="tl" rotWithShape="0">
                    <a:schemeClr val="accent3"/>
                  </a:outerShdw>
                </a:effectLst>
                <a:cs typeface="+mn-cs"/>
              </a:rPr>
              <a:t>100</a:t>
            </a:r>
            <a:endParaRPr lang="en-US" b="1" u="sng" dirty="0">
              <a:effectLst>
                <a:outerShdw blurRad="38100" dist="38100" dir="2700000" algn="tl" rotWithShape="0">
                  <a:schemeClr val="accent3"/>
                </a:outerShdw>
              </a:effectLst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7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0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3" dur="500" fill="hold"/>
                                        <p:tgtEl>
                                          <p:spTgt spid="2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2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2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3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0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0" dur="500" fill="hold"/>
                                        <p:tgtEl>
                                          <p:spTgt spid="2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2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2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6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0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7" dur="500" fill="hold"/>
                                        <p:tgtEl>
                                          <p:spTgt spid="2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2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2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0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0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4" dur="500" fill="hold"/>
                                        <p:tgtEl>
                                          <p:spTgt spid="2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2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2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76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0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1" dur="500" fill="hold"/>
                                        <p:tgtEl>
                                          <p:spTgt spid="2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2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2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8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0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8" dur="500" fill="hold"/>
                                        <p:tgtEl>
                                          <p:spTgt spid="2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2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2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78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20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5" dur="500" fill="hold"/>
                                        <p:tgtEl>
                                          <p:spTgt spid="2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2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79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20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2" dur="500" fill="hold"/>
                                        <p:tgtEl>
                                          <p:spTgt spid="2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2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60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20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9" dur="500" fill="hold"/>
                                        <p:tgtEl>
                                          <p:spTgt spid="2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2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2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62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0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76" dur="500" fill="hold"/>
                                        <p:tgtEl>
                                          <p:spTgt spid="2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2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2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1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20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83" dur="500" fill="hold"/>
                                        <p:tgtEl>
                                          <p:spTgt spid="20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20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20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66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20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90" dur="500" fill="hold"/>
                                        <p:tgtEl>
                                          <p:spTgt spid="2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2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2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5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20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97" dur="500" fill="hold"/>
                                        <p:tgtEl>
                                          <p:spTgt spid="2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8" dur="500" fill="hold"/>
                                        <p:tgtEl>
                                          <p:spTgt spid="2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2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6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20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4" dur="500" fill="hold"/>
                                        <p:tgtEl>
                                          <p:spTgt spid="2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2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2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7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20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11" dur="500" fill="hold"/>
                                        <p:tgtEl>
                                          <p:spTgt spid="20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20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20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8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20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18" dur="500" fill="hold"/>
                                        <p:tgtEl>
                                          <p:spTgt spid="20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9" dur="500" fill="hold"/>
                                        <p:tgtEl>
                                          <p:spTgt spid="20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0" dur="500" fill="hold"/>
                                        <p:tgtEl>
                                          <p:spTgt spid="20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64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5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6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7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32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3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4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35" restart="whenNotActive" fill="hold" evtFilter="cancelBubble" nodeType="interactiveSeq">
                <p:stCondLst>
                  <p:cond evt="onClick" delay="0">
                    <p:tgtEl>
                      <p:spTgt spid="20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6" fill="hold">
                      <p:stCondLst>
                        <p:cond delay="0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39" dur="500" fill="hold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0" dur="500" fill="hold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1" dur="500" fill="hold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2"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7239000" y="5791200"/>
            <a:ext cx="1905000" cy="10668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 dirty="0" smtClean="0"/>
              <a:t>500, </a:t>
            </a:r>
            <a:r>
              <a:rPr lang="en-US" dirty="0" err="1" smtClean="0"/>
              <a:t>col</a:t>
            </a:r>
            <a:r>
              <a:rPr lang="en-US" dirty="0" smtClean="0"/>
              <a:t> 2</a:t>
            </a:r>
          </a:p>
        </p:txBody>
      </p:sp>
      <p:sp>
        <p:nvSpPr>
          <p:cNvPr id="21507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495800" y="58674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21508" name="AutoShape 6"/>
          <p:cNvSpPr>
            <a:spLocks noChangeArrowheads="1"/>
          </p:cNvSpPr>
          <p:nvPr/>
        </p:nvSpPr>
        <p:spPr bwMode="auto">
          <a:xfrm>
            <a:off x="914400" y="1371600"/>
            <a:ext cx="7162800" cy="4038600"/>
          </a:xfrm>
          <a:prstGeom prst="wedgeRectCallout">
            <a:avLst>
              <a:gd name="adj1" fmla="val -49907"/>
              <a:gd name="adj2" fmla="val 14773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4000" dirty="0" smtClean="0"/>
              <a:t>This man started the </a:t>
            </a:r>
          </a:p>
          <a:p>
            <a:pPr algn="ctr" eaLnBrk="0" hangingPunct="0"/>
            <a:r>
              <a:rPr lang="en-US" sz="4000" dirty="0" smtClean="0"/>
              <a:t>colony of Rhode Island.</a:t>
            </a:r>
            <a:endParaRPr lang="en-US" sz="4000" dirty="0"/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609600" y="304800"/>
            <a:ext cx="7924800" cy="461963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dirty="0" smtClean="0"/>
              <a:t>Who is Roger Williams? 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1" grpId="0" animBg="1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7315200" y="5867400"/>
            <a:ext cx="1828800" cy="9906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 dirty="0" smtClean="0"/>
              <a:t>500, </a:t>
            </a:r>
            <a:r>
              <a:rPr lang="en-US" dirty="0" err="1" smtClean="0"/>
              <a:t>col</a:t>
            </a:r>
            <a:r>
              <a:rPr lang="en-US" dirty="0" smtClean="0"/>
              <a:t> 3</a:t>
            </a:r>
          </a:p>
        </p:txBody>
      </p:sp>
      <p:sp>
        <p:nvSpPr>
          <p:cNvPr id="22531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495800" y="59436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22532" name="AutoShape 6"/>
          <p:cNvSpPr>
            <a:spLocks noChangeArrowheads="1"/>
          </p:cNvSpPr>
          <p:nvPr/>
        </p:nvSpPr>
        <p:spPr bwMode="auto">
          <a:xfrm>
            <a:off x="990600" y="1219200"/>
            <a:ext cx="7162800" cy="4038600"/>
          </a:xfrm>
          <a:prstGeom prst="wedgeRectCallout">
            <a:avLst>
              <a:gd name="adj1" fmla="val -50093"/>
              <a:gd name="adj2" fmla="val 1214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4000" dirty="0" smtClean="0"/>
              <a:t>What two colonies </a:t>
            </a:r>
          </a:p>
          <a:p>
            <a:pPr algn="ctr" eaLnBrk="0" hangingPunct="0"/>
            <a:r>
              <a:rPr lang="en-US" sz="4000" dirty="0" smtClean="0"/>
              <a:t>were formed in </a:t>
            </a:r>
          </a:p>
          <a:p>
            <a:pPr algn="ctr" eaLnBrk="0" hangingPunct="0"/>
            <a:r>
              <a:rPr lang="en-US" sz="4000" dirty="0" smtClean="0"/>
              <a:t>Massachusetts from the </a:t>
            </a:r>
          </a:p>
          <a:p>
            <a:pPr algn="ctr" eaLnBrk="0" hangingPunct="0"/>
            <a:r>
              <a:rPr lang="en-US" sz="4000" dirty="0" smtClean="0"/>
              <a:t>Puritans and the Pilgrims?</a:t>
            </a:r>
            <a:endParaRPr lang="en-US" sz="4000" dirty="0"/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1066800" y="228600"/>
            <a:ext cx="7086600" cy="1015663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dirty="0"/>
              <a:t>What is </a:t>
            </a:r>
            <a:r>
              <a:rPr lang="en-US" b="1" dirty="0" smtClean="0"/>
              <a:t>Plymouth Colony and the </a:t>
            </a:r>
          </a:p>
          <a:p>
            <a:pPr algn="ctr">
              <a:spcBef>
                <a:spcPct val="50000"/>
              </a:spcBef>
            </a:pPr>
            <a:r>
              <a:rPr lang="en-US" b="1" dirty="0" smtClean="0"/>
              <a:t>Massachusetts Bay Colony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5" grpId="0" animBg="1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7315200" y="6172200"/>
            <a:ext cx="1828800" cy="6858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 dirty="0" smtClean="0"/>
              <a:t>500, </a:t>
            </a:r>
            <a:r>
              <a:rPr lang="en-US" dirty="0" err="1" smtClean="0"/>
              <a:t>col</a:t>
            </a:r>
            <a:r>
              <a:rPr lang="en-US" dirty="0" smtClean="0"/>
              <a:t> 4</a:t>
            </a:r>
          </a:p>
        </p:txBody>
      </p:sp>
      <p:sp>
        <p:nvSpPr>
          <p:cNvPr id="23555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419600" y="60198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23556" name="AutoShape 6"/>
          <p:cNvSpPr>
            <a:spLocks noChangeArrowheads="1"/>
          </p:cNvSpPr>
          <p:nvPr/>
        </p:nvSpPr>
        <p:spPr bwMode="auto">
          <a:xfrm>
            <a:off x="1066800" y="1752600"/>
            <a:ext cx="7162800" cy="4038600"/>
          </a:xfrm>
          <a:prstGeom prst="wedgeRectCallout">
            <a:avLst>
              <a:gd name="adj1" fmla="val -49907"/>
              <a:gd name="adj2" fmla="val 17727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4000" dirty="0" smtClean="0"/>
              <a:t>Why did New Hampshire </a:t>
            </a:r>
          </a:p>
          <a:p>
            <a:pPr algn="ctr" eaLnBrk="0" hangingPunct="0"/>
            <a:r>
              <a:rPr lang="en-US" sz="4000" dirty="0" smtClean="0"/>
              <a:t>break off of Massachusetts </a:t>
            </a:r>
          </a:p>
          <a:p>
            <a:pPr algn="ctr" eaLnBrk="0" hangingPunct="0"/>
            <a:r>
              <a:rPr lang="en-US" sz="4000" dirty="0" smtClean="0"/>
              <a:t>and Delaware from Pennsylvania</a:t>
            </a:r>
          </a:p>
          <a:p>
            <a:pPr algn="ctr" eaLnBrk="0" hangingPunct="0"/>
            <a:r>
              <a:rPr lang="en-US" sz="4000" dirty="0" smtClean="0"/>
              <a:t> to begin a colony?</a:t>
            </a:r>
            <a:endParaRPr lang="en-US" sz="4000" dirty="0"/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1066800" y="304800"/>
            <a:ext cx="7162800" cy="830997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dirty="0" smtClean="0"/>
              <a:t>Because they MA and PA were getting to large so they got charters from the king to begin their own colony</a:t>
            </a:r>
            <a:r>
              <a:rPr lang="en-US" b="1" dirty="0" smtClean="0"/>
              <a:t>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9" grpId="0" animBg="1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7239000" y="5791200"/>
            <a:ext cx="1905000" cy="10668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 dirty="0" smtClean="0"/>
              <a:t>500, </a:t>
            </a:r>
            <a:r>
              <a:rPr lang="en-US" dirty="0" err="1" smtClean="0"/>
              <a:t>col</a:t>
            </a:r>
            <a:r>
              <a:rPr lang="en-US" dirty="0" smtClean="0"/>
              <a:t> 2</a:t>
            </a:r>
          </a:p>
        </p:txBody>
      </p:sp>
      <p:sp>
        <p:nvSpPr>
          <p:cNvPr id="21507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495800" y="58674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21508" name="AutoShape 6"/>
          <p:cNvSpPr>
            <a:spLocks noChangeArrowheads="1"/>
          </p:cNvSpPr>
          <p:nvPr/>
        </p:nvSpPr>
        <p:spPr bwMode="auto">
          <a:xfrm>
            <a:off x="914400" y="1371600"/>
            <a:ext cx="7162800" cy="4038600"/>
          </a:xfrm>
          <a:prstGeom prst="wedgeRectCallout">
            <a:avLst>
              <a:gd name="adj1" fmla="val -49907"/>
              <a:gd name="adj2" fmla="val 14773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4000" dirty="0" smtClean="0"/>
              <a:t>This man was a Quaker and </a:t>
            </a:r>
          </a:p>
          <a:p>
            <a:pPr algn="ctr" eaLnBrk="0" hangingPunct="0"/>
            <a:r>
              <a:rPr lang="en-US" sz="4000" dirty="0" smtClean="0"/>
              <a:t>started the colony of Pennsylvania.</a:t>
            </a:r>
            <a:endParaRPr lang="en-US" sz="4000" dirty="0"/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609600" y="304800"/>
            <a:ext cx="7924800" cy="461963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dirty="0" smtClean="0"/>
              <a:t>Who </a:t>
            </a:r>
            <a:r>
              <a:rPr lang="en-US" smtClean="0"/>
              <a:t>is William Penn?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9716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1" grpId="0" animBg="1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7315200" y="6172200"/>
            <a:ext cx="1828800" cy="6858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 dirty="0" smtClean="0"/>
              <a:t>500, </a:t>
            </a:r>
            <a:r>
              <a:rPr lang="en-US" dirty="0" err="1" smtClean="0"/>
              <a:t>col</a:t>
            </a:r>
            <a:r>
              <a:rPr lang="en-US" dirty="0" smtClean="0"/>
              <a:t> 4</a:t>
            </a:r>
          </a:p>
        </p:txBody>
      </p:sp>
      <p:sp>
        <p:nvSpPr>
          <p:cNvPr id="23555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419600" y="60198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23556" name="AutoShape 6"/>
          <p:cNvSpPr>
            <a:spLocks noChangeArrowheads="1"/>
          </p:cNvSpPr>
          <p:nvPr/>
        </p:nvSpPr>
        <p:spPr bwMode="auto">
          <a:xfrm>
            <a:off x="1066800" y="1752600"/>
            <a:ext cx="7162800" cy="4038600"/>
          </a:xfrm>
          <a:prstGeom prst="wedgeRectCallout">
            <a:avLst>
              <a:gd name="adj1" fmla="val -49907"/>
              <a:gd name="adj2" fmla="val 17727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4000" dirty="0" smtClean="0"/>
              <a:t>What colony did the king </a:t>
            </a:r>
          </a:p>
          <a:p>
            <a:pPr algn="ctr" eaLnBrk="0" hangingPunct="0"/>
            <a:r>
              <a:rPr lang="en-US" sz="4000" dirty="0" smtClean="0"/>
              <a:t>give to his brother? </a:t>
            </a:r>
          </a:p>
          <a:p>
            <a:pPr algn="ctr" eaLnBrk="0" hangingPunct="0"/>
            <a:r>
              <a:rPr lang="en-US" sz="4000" dirty="0" smtClean="0"/>
              <a:t> </a:t>
            </a:r>
          </a:p>
          <a:p>
            <a:pPr algn="ctr" eaLnBrk="0" hangingPunct="0"/>
            <a:r>
              <a:rPr lang="en-US" sz="4000" dirty="0" smtClean="0"/>
              <a:t>Then his brother gave some </a:t>
            </a:r>
          </a:p>
          <a:p>
            <a:pPr algn="ctr" eaLnBrk="0" hangingPunct="0"/>
            <a:r>
              <a:rPr lang="en-US" sz="4000" dirty="0" smtClean="0"/>
              <a:t>of it to his friends who </a:t>
            </a:r>
          </a:p>
          <a:p>
            <a:pPr algn="ctr" eaLnBrk="0" hangingPunct="0"/>
            <a:r>
              <a:rPr lang="en-US" sz="4000" dirty="0" smtClean="0"/>
              <a:t>began what colony?</a:t>
            </a:r>
            <a:endParaRPr lang="en-US" sz="4000" dirty="0"/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1066800" y="304800"/>
            <a:ext cx="7162800" cy="461665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dirty="0" smtClean="0"/>
              <a:t>What is New York</a:t>
            </a:r>
            <a:r>
              <a:rPr lang="en-US" b="1" dirty="0" smtClean="0"/>
              <a:t>?  What is New Jersey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4538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9" grpId="0" animBg="1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hlinkClick r:id="rId3" action="ppaction://hlinksldjump"/>
          </p:cNvPr>
          <p:cNvSpPr txBox="1">
            <a:spLocks/>
          </p:cNvSpPr>
          <p:nvPr/>
        </p:nvSpPr>
        <p:spPr>
          <a:xfrm>
            <a:off x="25400" y="0"/>
            <a:ext cx="9144000" cy="6858000"/>
          </a:xfrm>
          <a:prstGeom prst="rect">
            <a:avLst/>
          </a:prstGeom>
          <a:solidFill>
            <a:schemeClr val="accent5"/>
          </a:solidFill>
        </p:spPr>
        <p:txBody>
          <a:bodyPr/>
          <a:lstStyle/>
          <a:p>
            <a:pPr algn="ctr" eaLnBrk="0" hangingPunct="0">
              <a:defRPr/>
            </a:pPr>
            <a:endParaRPr lang="en-US" sz="4400" kern="0" dirty="0">
              <a:solidFill>
                <a:schemeClr val="tx2"/>
              </a:solidFill>
              <a:latin typeface="Comic Sans MS" pitchFamily="66" charset="0"/>
              <a:ea typeface="+mj-ea"/>
              <a:cs typeface="+mj-cs"/>
              <a:hlinkClick r:id="" action="ppaction://noaction"/>
            </a:endParaRPr>
          </a:p>
          <a:p>
            <a:pPr algn="ctr" eaLnBrk="0" hangingPunct="0">
              <a:defRPr/>
            </a:pPr>
            <a:endParaRPr lang="en-US" sz="4400" kern="0" dirty="0">
              <a:solidFill>
                <a:schemeClr val="tx2"/>
              </a:solidFill>
              <a:latin typeface="Comic Sans MS" pitchFamily="66" charset="0"/>
              <a:ea typeface="+mj-ea"/>
              <a:cs typeface="+mj-cs"/>
              <a:hlinkClick r:id="" action="ppaction://noaction"/>
            </a:endParaRPr>
          </a:p>
          <a:p>
            <a:pPr algn="ctr" eaLnBrk="0" hangingPunct="0">
              <a:defRPr/>
            </a:pPr>
            <a:endParaRPr lang="en-US" sz="4400" kern="0" dirty="0">
              <a:solidFill>
                <a:schemeClr val="tx2"/>
              </a:solidFill>
              <a:latin typeface="Comic Sans MS" pitchFamily="66" charset="0"/>
              <a:ea typeface="+mj-ea"/>
              <a:cs typeface="+mj-cs"/>
              <a:hlinkClick r:id="" action="ppaction://noaction"/>
            </a:endParaRPr>
          </a:p>
          <a:p>
            <a:pPr algn="ctr" eaLnBrk="0" hangingPunct="0">
              <a:defRPr/>
            </a:pPr>
            <a:r>
              <a:rPr lang="en-US" sz="8800" kern="0" dirty="0">
                <a:solidFill>
                  <a:srgbClr val="0033CC"/>
                </a:solidFill>
                <a:effectLst>
                  <a:glow rad="101600">
                    <a:srgbClr val="00FF00"/>
                  </a:glow>
                </a:effectLst>
                <a:latin typeface="Comic Sans MS" pitchFamily="66" charset="0"/>
                <a:ea typeface="+mj-ea"/>
                <a:cs typeface="+mj-cs"/>
                <a:hlinkClick r:id="" action="ppaction://noaction"/>
              </a:rPr>
              <a:t>Daily Double</a:t>
            </a:r>
            <a:r>
              <a:rPr lang="en-US" sz="8800" kern="0" dirty="0">
                <a:solidFill>
                  <a:srgbClr val="0033CC"/>
                </a:solidFill>
                <a:effectLst>
                  <a:glow rad="101600">
                    <a:srgbClr val="00FF00"/>
                  </a:glow>
                </a:effectLst>
                <a:latin typeface="+mj-lt"/>
                <a:ea typeface="+mj-ea"/>
                <a:cs typeface="+mj-cs"/>
                <a:hlinkClick r:id="" action="ppaction://noaction"/>
              </a:rPr>
              <a:t/>
            </a:r>
            <a:br>
              <a:rPr lang="en-US" sz="8800" kern="0" dirty="0">
                <a:solidFill>
                  <a:srgbClr val="0033CC"/>
                </a:solidFill>
                <a:effectLst>
                  <a:glow rad="101600">
                    <a:srgbClr val="00FF00"/>
                  </a:glow>
                </a:effectLst>
                <a:latin typeface="+mj-lt"/>
                <a:ea typeface="+mj-ea"/>
                <a:cs typeface="+mj-cs"/>
                <a:hlinkClick r:id="" action="ppaction://noaction"/>
              </a:rPr>
            </a:br>
            <a:endParaRPr lang="en-US" sz="8800" kern="0" dirty="0">
              <a:solidFill>
                <a:srgbClr val="0033CC"/>
              </a:solidFill>
              <a:effectLst>
                <a:glow rad="101600">
                  <a:srgbClr val="00FF00"/>
                </a:glow>
              </a:effectLst>
              <a:latin typeface="+mj-lt"/>
              <a:ea typeface="+mj-ea"/>
              <a:cs typeface="+mj-cs"/>
              <a:hlinkClick r:id="" action="ppaction://noaction"/>
            </a:endParaRPr>
          </a:p>
        </p:txBody>
      </p:sp>
      <p:sp>
        <p:nvSpPr>
          <p:cNvPr id="24579" name="Text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886200" y="4998083"/>
            <a:ext cx="914400" cy="46196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/>
            <a:endParaRPr lang="en-US"/>
          </a:p>
        </p:txBody>
      </p:sp>
    </p:spTree>
  </p:cSld>
  <p:clrMapOvr>
    <a:masterClrMapping/>
  </p:clrMapOvr>
  <p:transition spd="slow">
    <p:dissolve/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6553200" y="6096000"/>
            <a:ext cx="2590800" cy="7620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 dirty="0" smtClean="0"/>
              <a:t>100, Col 1</a:t>
            </a:r>
          </a:p>
        </p:txBody>
      </p:sp>
      <p:sp>
        <p:nvSpPr>
          <p:cNvPr id="4099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267200" y="61722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4100" name="AutoShape 5"/>
          <p:cNvSpPr>
            <a:spLocks noChangeArrowheads="1"/>
          </p:cNvSpPr>
          <p:nvPr/>
        </p:nvSpPr>
        <p:spPr bwMode="auto">
          <a:xfrm>
            <a:off x="1143000" y="1295400"/>
            <a:ext cx="7162800" cy="4038600"/>
          </a:xfrm>
          <a:prstGeom prst="wedgeRectCallout">
            <a:avLst>
              <a:gd name="adj1" fmla="val -50463"/>
              <a:gd name="adj2" fmla="val 14773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sz="4000" b="1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1143000" y="228600"/>
            <a:ext cx="7086600" cy="830997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dirty="0"/>
              <a:t>What </a:t>
            </a:r>
            <a:r>
              <a:rPr lang="en-US" dirty="0" smtClean="0"/>
              <a:t>are </a:t>
            </a:r>
            <a:r>
              <a:rPr lang="en-US" b="1" dirty="0" smtClean="0"/>
              <a:t>Massachusetts, New Hampshire, Connecticut, and Rhode Island?</a:t>
            </a:r>
            <a:endParaRPr lang="en-US" b="1" dirty="0"/>
          </a:p>
        </p:txBody>
      </p:sp>
      <p:sp>
        <p:nvSpPr>
          <p:cNvPr id="4102" name="TextBox 5"/>
          <p:cNvSpPr txBox="1">
            <a:spLocks noChangeArrowheads="1"/>
          </p:cNvSpPr>
          <p:nvPr/>
        </p:nvSpPr>
        <p:spPr bwMode="auto">
          <a:xfrm>
            <a:off x="1676400" y="1371600"/>
            <a:ext cx="6019800" cy="309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/>
            <a:r>
              <a:rPr lang="en-US" sz="6500" dirty="0"/>
              <a:t>Name the New England Colonies.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409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animBg="1"/>
      <p:bldP spid="3078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6553200" y="6096000"/>
            <a:ext cx="2590800" cy="7620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 dirty="0" smtClean="0"/>
              <a:t>100, </a:t>
            </a:r>
            <a:r>
              <a:rPr lang="en-US" dirty="0" err="1" smtClean="0"/>
              <a:t>col</a:t>
            </a:r>
            <a:r>
              <a:rPr lang="en-US" dirty="0" smtClean="0"/>
              <a:t> 2</a:t>
            </a:r>
          </a:p>
        </p:txBody>
      </p:sp>
      <p:sp>
        <p:nvSpPr>
          <p:cNvPr id="5123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91000" y="60198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5124" name="AutoShape 5"/>
          <p:cNvSpPr>
            <a:spLocks noChangeArrowheads="1"/>
          </p:cNvSpPr>
          <p:nvPr/>
        </p:nvSpPr>
        <p:spPr bwMode="auto">
          <a:xfrm>
            <a:off x="685800" y="1295400"/>
            <a:ext cx="7848600" cy="4038600"/>
          </a:xfrm>
          <a:prstGeom prst="wedgeRectCallout">
            <a:avLst>
              <a:gd name="adj1" fmla="val -49907"/>
              <a:gd name="adj2" fmla="val 12801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6000"/>
              <a:t>Name the Middle </a:t>
            </a:r>
          </a:p>
          <a:p>
            <a:pPr algn="ctr" eaLnBrk="0" hangingPunct="0"/>
            <a:r>
              <a:rPr lang="en-US" sz="6000"/>
              <a:t>Colonies.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990600" y="152400"/>
            <a:ext cx="7162800" cy="830263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/>
              <a:t>What are New York, New Jersey, Pennsylvania, and Delaware </a:t>
            </a:r>
            <a:r>
              <a:rPr lang="en-US" b="1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5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7239000" y="5943600"/>
            <a:ext cx="1905000" cy="9144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 dirty="0" smtClean="0"/>
              <a:t>100, </a:t>
            </a:r>
            <a:r>
              <a:rPr lang="en-US" dirty="0" err="1" smtClean="0"/>
              <a:t>col</a:t>
            </a:r>
            <a:r>
              <a:rPr lang="en-US" dirty="0" smtClean="0"/>
              <a:t> 3</a:t>
            </a:r>
          </a:p>
        </p:txBody>
      </p:sp>
      <p:sp>
        <p:nvSpPr>
          <p:cNvPr id="6147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91000" y="60198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6148" name="AutoShape 6"/>
          <p:cNvSpPr>
            <a:spLocks noChangeArrowheads="1"/>
          </p:cNvSpPr>
          <p:nvPr/>
        </p:nvSpPr>
        <p:spPr bwMode="auto">
          <a:xfrm>
            <a:off x="990600" y="1219200"/>
            <a:ext cx="7162800" cy="4038600"/>
          </a:xfrm>
          <a:prstGeom prst="wedgeRectCallout">
            <a:avLst>
              <a:gd name="adj1" fmla="val -50463"/>
              <a:gd name="adj2" fmla="val 755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7000" dirty="0"/>
              <a:t>Name the Southern </a:t>
            </a:r>
          </a:p>
          <a:p>
            <a:pPr algn="ctr" eaLnBrk="0" hangingPunct="0"/>
            <a:r>
              <a:rPr lang="en-US" sz="7000" dirty="0"/>
              <a:t>Colonies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1066800" y="152400"/>
            <a:ext cx="7086600" cy="830263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dirty="0"/>
              <a:t>What are Virginia, Maryland, S. Carolina, N. Carolina, and Georgia?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7315200" y="5943600"/>
            <a:ext cx="1828800" cy="9144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 dirty="0" smtClean="0"/>
              <a:t>100, </a:t>
            </a:r>
            <a:r>
              <a:rPr lang="en-US" dirty="0" err="1" smtClean="0"/>
              <a:t>col</a:t>
            </a:r>
            <a:r>
              <a:rPr lang="en-US" dirty="0" smtClean="0"/>
              <a:t> 4</a:t>
            </a:r>
          </a:p>
        </p:txBody>
      </p:sp>
      <p:sp>
        <p:nvSpPr>
          <p:cNvPr id="7171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91000" y="60198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7172" name="AutoShape 6"/>
          <p:cNvSpPr>
            <a:spLocks noChangeArrowheads="1"/>
          </p:cNvSpPr>
          <p:nvPr/>
        </p:nvSpPr>
        <p:spPr bwMode="auto">
          <a:xfrm>
            <a:off x="685800" y="1676400"/>
            <a:ext cx="7696200" cy="4038600"/>
          </a:xfrm>
          <a:prstGeom prst="wedgeRectCallout">
            <a:avLst>
              <a:gd name="adj1" fmla="val -50278"/>
              <a:gd name="adj2" fmla="val 14116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6000"/>
              <a:t>Define the term</a:t>
            </a:r>
          </a:p>
          <a:p>
            <a:pPr algn="ctr" eaLnBrk="0" hangingPunct="0"/>
            <a:r>
              <a:rPr lang="en-US" sz="6000"/>
              <a:t> apprentice .</a:t>
            </a:r>
            <a:endParaRPr lang="en-US" sz="6000" b="1"/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990600" y="228600"/>
            <a:ext cx="7239000" cy="830263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/>
              <a:t>What is </a:t>
            </a:r>
            <a:r>
              <a:rPr lang="en-US" b="1"/>
              <a:t>someone who learns a trade from a skilled artisan or person</a:t>
            </a:r>
            <a:r>
              <a:rPr lang="en-US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7086600" y="5943600"/>
            <a:ext cx="2057400" cy="9144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 dirty="0" smtClean="0"/>
              <a:t>200,col 1</a:t>
            </a:r>
          </a:p>
        </p:txBody>
      </p:sp>
      <p:sp>
        <p:nvSpPr>
          <p:cNvPr id="8195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14800" y="60198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8196" name="AutoShape 6"/>
          <p:cNvSpPr>
            <a:spLocks noChangeArrowheads="1"/>
          </p:cNvSpPr>
          <p:nvPr/>
        </p:nvSpPr>
        <p:spPr bwMode="auto">
          <a:xfrm>
            <a:off x="1041400" y="1341438"/>
            <a:ext cx="7162800" cy="4038600"/>
          </a:xfrm>
          <a:prstGeom prst="wedgeRectCallout">
            <a:avLst>
              <a:gd name="adj1" fmla="val -49907"/>
              <a:gd name="adj2" fmla="val 15102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3600" dirty="0" smtClean="0"/>
              <a:t>The trade route that allowed </a:t>
            </a:r>
          </a:p>
          <a:p>
            <a:pPr algn="ctr" eaLnBrk="0" hangingPunct="0"/>
            <a:r>
              <a:rPr lang="en-US" sz="3600" dirty="0" smtClean="0"/>
              <a:t>North America, Europe, </a:t>
            </a:r>
          </a:p>
          <a:p>
            <a:pPr algn="ctr" eaLnBrk="0" hangingPunct="0"/>
            <a:r>
              <a:rPr lang="en-US" sz="3600" dirty="0" smtClean="0"/>
              <a:t>and Africa to exchange </a:t>
            </a:r>
          </a:p>
          <a:p>
            <a:pPr algn="ctr" eaLnBrk="0" hangingPunct="0"/>
            <a:r>
              <a:rPr lang="en-US" sz="3600" dirty="0" smtClean="0"/>
              <a:t>goods such as teas, spices, </a:t>
            </a:r>
          </a:p>
          <a:p>
            <a:pPr algn="ctr" eaLnBrk="0" hangingPunct="0"/>
            <a:r>
              <a:rPr lang="en-US" sz="3600" dirty="0" smtClean="0"/>
              <a:t>whale oil, slaves, and molasses.</a:t>
            </a:r>
            <a:endParaRPr lang="en-US" sz="3600" dirty="0"/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1066800" y="228600"/>
            <a:ext cx="7162800" cy="461963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/>
            <a:r>
              <a:rPr lang="en-US" dirty="0" smtClean="0"/>
              <a:t>What is the Triangular Trade Route</a:t>
            </a:r>
            <a:r>
              <a:rPr lang="en-US" b="1" dirty="0" smtClean="0"/>
              <a:t>?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1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7162800" y="5867400"/>
            <a:ext cx="1981200" cy="8382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 dirty="0" smtClean="0"/>
              <a:t>200, col2</a:t>
            </a:r>
          </a:p>
        </p:txBody>
      </p:sp>
      <p:sp>
        <p:nvSpPr>
          <p:cNvPr id="9219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267200" y="59436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9220" name="AutoShape 6"/>
          <p:cNvSpPr>
            <a:spLocks noChangeArrowheads="1"/>
          </p:cNvSpPr>
          <p:nvPr/>
        </p:nvSpPr>
        <p:spPr bwMode="auto">
          <a:xfrm>
            <a:off x="914400" y="1066800"/>
            <a:ext cx="7162800" cy="4038600"/>
          </a:xfrm>
          <a:prstGeom prst="wedgeRectCallout">
            <a:avLst>
              <a:gd name="adj1" fmla="val -49907"/>
              <a:gd name="adj2" fmla="val 16083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4000" dirty="0"/>
              <a:t>What present day</a:t>
            </a:r>
          </a:p>
          <a:p>
            <a:pPr algn="ctr" eaLnBrk="0" hangingPunct="0"/>
            <a:r>
              <a:rPr lang="en-US" sz="4000" dirty="0"/>
              <a:t> New York </a:t>
            </a:r>
            <a:r>
              <a:rPr lang="en-US" sz="4000" dirty="0" smtClean="0"/>
              <a:t>City was </a:t>
            </a:r>
            <a:endParaRPr lang="en-US" sz="4000" dirty="0"/>
          </a:p>
          <a:p>
            <a:pPr algn="ctr" eaLnBrk="0" hangingPunct="0"/>
            <a:r>
              <a:rPr lang="en-US" sz="4000" dirty="0"/>
              <a:t>called</a:t>
            </a:r>
            <a:r>
              <a:rPr lang="en-US" sz="4000" dirty="0" smtClean="0"/>
              <a:t>.</a:t>
            </a:r>
          </a:p>
          <a:p>
            <a:pPr algn="ctr" eaLnBrk="0" hangingPunct="0"/>
            <a:endParaRPr lang="en-US" sz="4000" dirty="0" smtClean="0"/>
          </a:p>
          <a:p>
            <a:pPr algn="ctr" eaLnBrk="0" hangingPunct="0"/>
            <a:r>
              <a:rPr lang="en-US" sz="4000" dirty="0" smtClean="0"/>
              <a:t>What was present day </a:t>
            </a:r>
          </a:p>
          <a:p>
            <a:pPr algn="ctr" eaLnBrk="0" hangingPunct="0"/>
            <a:r>
              <a:rPr lang="en-US" sz="4000" dirty="0" smtClean="0"/>
              <a:t>New York &amp; New Jersey</a:t>
            </a:r>
            <a:endParaRPr lang="en-US" sz="4000" dirty="0"/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990600" y="228600"/>
            <a:ext cx="7162800" cy="461963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dirty="0"/>
              <a:t>What is New </a:t>
            </a:r>
            <a:r>
              <a:rPr lang="en-US" dirty="0" smtClean="0"/>
              <a:t>Amsterdam</a:t>
            </a:r>
            <a:r>
              <a:rPr lang="en-US" b="1" dirty="0" smtClean="0"/>
              <a:t>? What was New Netherland?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5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7010400" y="5791200"/>
            <a:ext cx="2133600" cy="10668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 dirty="0" smtClean="0"/>
              <a:t>200, </a:t>
            </a:r>
            <a:r>
              <a:rPr lang="en-US" dirty="0" err="1" smtClean="0"/>
              <a:t>col</a:t>
            </a:r>
            <a:r>
              <a:rPr lang="en-US" dirty="0" smtClean="0"/>
              <a:t> 3</a:t>
            </a:r>
          </a:p>
        </p:txBody>
      </p:sp>
      <p:sp>
        <p:nvSpPr>
          <p:cNvPr id="10243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91000" y="59436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10244" name="AutoShape 6"/>
          <p:cNvSpPr>
            <a:spLocks noChangeArrowheads="1"/>
          </p:cNvSpPr>
          <p:nvPr/>
        </p:nvSpPr>
        <p:spPr bwMode="auto">
          <a:xfrm>
            <a:off x="609600" y="1066800"/>
            <a:ext cx="7696200" cy="4038600"/>
          </a:xfrm>
          <a:prstGeom prst="wedgeRectCallout">
            <a:avLst>
              <a:gd name="adj1" fmla="val -50278"/>
              <a:gd name="adj2" fmla="val 1050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sz="3600" b="1" dirty="0" smtClean="0"/>
          </a:p>
          <a:p>
            <a:pPr algn="ctr" eaLnBrk="0" hangingPunct="0"/>
            <a:endParaRPr lang="en-US" sz="3600" b="1" dirty="0"/>
          </a:p>
          <a:p>
            <a:pPr algn="ctr" eaLnBrk="0" hangingPunct="0"/>
            <a:r>
              <a:rPr lang="en-US" sz="3600" b="1" dirty="0" smtClean="0"/>
              <a:t>The colonial region’s geography </a:t>
            </a:r>
          </a:p>
          <a:p>
            <a:pPr algn="ctr" eaLnBrk="0" hangingPunct="0"/>
            <a:r>
              <a:rPr lang="en-US" sz="3600" b="1" dirty="0" smtClean="0"/>
              <a:t>was not good for growin</a:t>
            </a:r>
            <a:r>
              <a:rPr lang="en-US" sz="3600" b="1" dirty="0" smtClean="0"/>
              <a:t>g crops.  </a:t>
            </a:r>
          </a:p>
          <a:p>
            <a:pPr algn="ctr" eaLnBrk="0" hangingPunct="0"/>
            <a:r>
              <a:rPr lang="en-US" sz="3600" b="1" dirty="0" smtClean="0"/>
              <a:t>The soil was rocky and they </a:t>
            </a:r>
          </a:p>
          <a:p>
            <a:pPr algn="ctr" eaLnBrk="0" hangingPunct="0"/>
            <a:r>
              <a:rPr lang="en-US" sz="3600" b="1" dirty="0" smtClean="0"/>
              <a:t>had a short growing season.  </a:t>
            </a:r>
          </a:p>
          <a:p>
            <a:pPr algn="ctr" eaLnBrk="0" hangingPunct="0"/>
            <a:r>
              <a:rPr lang="en-US" sz="3600" b="1" dirty="0" smtClean="0"/>
              <a:t>Their economy depended on fishing, </a:t>
            </a:r>
          </a:p>
          <a:p>
            <a:pPr algn="ctr" eaLnBrk="0" hangingPunct="0"/>
            <a:r>
              <a:rPr lang="en-US" sz="3600" b="1" dirty="0" smtClean="0"/>
              <a:t>whaling , </a:t>
            </a:r>
          </a:p>
          <a:p>
            <a:pPr algn="ctr" eaLnBrk="0" hangingPunct="0"/>
            <a:r>
              <a:rPr lang="en-US" sz="3600" b="1" dirty="0" smtClean="0"/>
              <a:t>shipbuilding, and lumber</a:t>
            </a:r>
            <a:r>
              <a:rPr lang="en-US" sz="3600" b="1" dirty="0" smtClean="0"/>
              <a:t>.</a:t>
            </a:r>
          </a:p>
          <a:p>
            <a:pPr algn="ctr" eaLnBrk="0" hangingPunct="0"/>
            <a:endParaRPr lang="en-US" sz="6000" b="1" dirty="0"/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838200" y="228600"/>
            <a:ext cx="7239000" cy="461963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dirty="0" smtClean="0"/>
              <a:t>What is the New England Colonies</a:t>
            </a:r>
            <a:r>
              <a:rPr lang="en-US" b="1" dirty="0" smtClean="0"/>
              <a:t>?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7" grpId="0" animBg="1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CC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E2"/>
      </a:accent3>
      <a:accent4>
        <a:srgbClr val="000000"/>
      </a:accent4>
      <a:accent5>
        <a:srgbClr val="AAE2CA"/>
      </a:accent5>
      <a:accent6>
        <a:srgbClr val="2D2DB9"/>
      </a:accent6>
      <a:hlink>
        <a:srgbClr val="003300"/>
      </a:hlink>
      <a:folHlink>
        <a:srgbClr val="000000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6449</TotalTime>
  <Words>648</Words>
  <Application>Microsoft Office PowerPoint</Application>
  <PresentationFormat>On-screen Show (4:3)</PresentationFormat>
  <Paragraphs>154</Paragraphs>
  <Slides>25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  <vt:variant>
        <vt:lpstr>Custom Shows</vt:lpstr>
      </vt:variant>
      <vt:variant>
        <vt:i4>1</vt:i4>
      </vt:variant>
    </vt:vector>
  </HeadingPairs>
  <TitlesOfParts>
    <vt:vector size="2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(1.1)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Jeopardy</dc:title>
  <dc:creator>Jerry Myers</dc:creator>
  <dc:description>Created by Jerry Myers is 1998 for a class.</dc:description>
  <cp:lastModifiedBy>Pulver, Cheryl</cp:lastModifiedBy>
  <cp:revision>227</cp:revision>
  <cp:lastPrinted>2001-01-31T16:21:13Z</cp:lastPrinted>
  <dcterms:created xsi:type="dcterms:W3CDTF">1998-08-03T22:24:04Z</dcterms:created>
  <dcterms:modified xsi:type="dcterms:W3CDTF">2015-02-09T20:42:58Z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ate completed">
    <vt:lpwstr>1998</vt:lpwstr>
  </property>
</Properties>
</file>