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7"/>
  </p:handoutMasterIdLst>
  <p:sldIdLst>
    <p:sldId id="280" r:id="rId2"/>
    <p:sldId id="256" r:id="rId3"/>
    <p:sldId id="257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73" r:id="rId13"/>
    <p:sldId id="272" r:id="rId14"/>
    <p:sldId id="283" r:id="rId15"/>
    <p:sldId id="284" r:id="rId16"/>
    <p:sldId id="285" r:id="rId17"/>
    <p:sldId id="269" r:id="rId18"/>
    <p:sldId id="275" r:id="rId19"/>
    <p:sldId id="276" r:id="rId20"/>
    <p:sldId id="277" r:id="rId21"/>
    <p:sldId id="278" r:id="rId22"/>
    <p:sldId id="279" r:id="rId23"/>
    <p:sldId id="287" r:id="rId24"/>
    <p:sldId id="286" r:id="rId25"/>
    <p:sldId id="281" r:id="rId26"/>
  </p:sldIdLst>
  <p:sldSz cx="9144000" cy="6858000" type="screen4x3"/>
  <p:notesSz cx="6858000" cy="9144000"/>
  <p:custShowLst>
    <p:custShow name="(1.1)" id="0">
      <p:sldLst>
        <p:sld r:id="rId4"/>
      </p:sldLst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00FF00"/>
    <a:srgbClr val="FF0000"/>
    <a:srgbClr val="FFFF99"/>
    <a:srgbClr val="33CCFF"/>
    <a:srgbClr val="FFFFCC"/>
    <a:srgbClr val="FF66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96" autoAdjust="0"/>
    <p:restoredTop sz="94660"/>
  </p:normalViewPr>
  <p:slideViewPr>
    <p:cSldViewPr>
      <p:cViewPr>
        <p:scale>
          <a:sx n="94" d="100"/>
          <a:sy n="94" d="100"/>
        </p:scale>
        <p:origin x="-50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4318999E-84ED-4F0C-BCDB-23CAE1EA7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692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9EE94-3342-426C-983B-16AABD5D5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470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74AC0-C298-4197-B27A-87AD9DAF1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5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7A369-BD5A-4745-944D-ECF69495B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11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03F0D-DE30-48B2-B9B2-1C051D45F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AE0BD-DA23-4AA1-A0AB-D5866B332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497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B7847-C350-4068-85B8-4C0DD186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4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889CE-F7BD-45DD-BA47-C11EC1CDC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032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0F945-E30B-4CAD-B0D6-FCA9B838E2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83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3494C-4A17-4075-AD06-2AEB283AA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26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3587E-2B24-417B-AF90-675F24726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6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CE0E0-198B-422E-B9CA-55D4DF2B1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1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8DE4465A-9D69-4D2C-BB6F-E24D86E63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9.xml"/><Relationship Id="rId18" Type="http://schemas.openxmlformats.org/officeDocument/2006/relationships/slide" Target="slide21.xml"/><Relationship Id="rId3" Type="http://schemas.openxmlformats.org/officeDocument/2006/relationships/slide" Target="slide8.xml"/><Relationship Id="rId21" Type="http://schemas.openxmlformats.org/officeDocument/2006/relationships/slide" Target="slide6.xml"/><Relationship Id="rId7" Type="http://schemas.openxmlformats.org/officeDocument/2006/relationships/slide" Target="slide14.xml"/><Relationship Id="rId12" Type="http://schemas.openxmlformats.org/officeDocument/2006/relationships/slide" Target="slide13.xml"/><Relationship Id="rId17" Type="http://schemas.openxmlformats.org/officeDocument/2006/relationships/slide" Target="slide20.xml"/><Relationship Id="rId2" Type="http://schemas.openxmlformats.org/officeDocument/2006/relationships/slide" Target="slide4.xml"/><Relationship Id="rId16" Type="http://schemas.openxmlformats.org/officeDocument/2006/relationships/slide" Target="slide19.xml"/><Relationship Id="rId20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11" Type="http://schemas.openxmlformats.org/officeDocument/2006/relationships/slide" Target="slide12.xml"/><Relationship Id="rId5" Type="http://schemas.openxmlformats.org/officeDocument/2006/relationships/slide" Target="slide15.xml"/><Relationship Id="rId15" Type="http://schemas.openxmlformats.org/officeDocument/2006/relationships/slide" Target="slide7.xml"/><Relationship Id="rId10" Type="http://schemas.openxmlformats.org/officeDocument/2006/relationships/slide" Target="slide11.xml"/><Relationship Id="rId19" Type="http://schemas.openxmlformats.org/officeDocument/2006/relationships/slide" Target="slide22.xml"/><Relationship Id="rId4" Type="http://schemas.openxmlformats.org/officeDocument/2006/relationships/slide" Target="slide10.xml"/><Relationship Id="rId9" Type="http://schemas.openxmlformats.org/officeDocument/2006/relationships/slide" Target="slide3.xml"/><Relationship Id="rId14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724400"/>
            <a:ext cx="6400800" cy="1752600"/>
          </a:xfrm>
        </p:spPr>
        <p:txBody>
          <a:bodyPr/>
          <a:lstStyle/>
          <a:p>
            <a:r>
              <a:rPr lang="en-US" smtClean="0"/>
              <a:t>Hosted</a:t>
            </a:r>
          </a:p>
          <a:p>
            <a:r>
              <a:rPr lang="en-US" smtClean="0"/>
              <a:t>by</a:t>
            </a:r>
          </a:p>
          <a:p>
            <a:r>
              <a:rPr lang="en-US" smtClean="0"/>
              <a:t>Mrs. Iliou </a:t>
            </a:r>
            <a:r>
              <a:rPr lang="en-US" smtClean="0">
                <a:sym typeface="Wingdings" pitchFamily="2" charset="2"/>
              </a:rPr>
              <a:t></a:t>
            </a:r>
            <a:endParaRPr lang="en-US" smtClean="0"/>
          </a:p>
        </p:txBody>
      </p:sp>
      <p:sp>
        <p:nvSpPr>
          <p:cNvPr id="2051" name="WordArt 7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5867400" cy="3276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gradFill rotWithShape="1">
                  <a:gsLst>
                    <a:gs pos="0">
                      <a:srgbClr val="FF9933"/>
                    </a:gs>
                    <a:gs pos="100000">
                      <a:srgbClr val="FFFF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Jeopardy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200, </a:t>
            </a:r>
            <a:r>
              <a:rPr lang="en-US" dirty="0" err="1" smtClean="0"/>
              <a:t>col</a:t>
            </a:r>
            <a:r>
              <a:rPr lang="en-US" dirty="0" smtClean="0"/>
              <a:t> 4</a:t>
            </a:r>
          </a:p>
        </p:txBody>
      </p:sp>
      <p:sp>
        <p:nvSpPr>
          <p:cNvPr id="1126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1268" name="AutoShape 6"/>
          <p:cNvSpPr>
            <a:spLocks noChangeArrowheads="1"/>
          </p:cNvSpPr>
          <p:nvPr/>
        </p:nvSpPr>
        <p:spPr bwMode="auto">
          <a:xfrm>
            <a:off x="609600" y="1143000"/>
            <a:ext cx="8077200" cy="4038600"/>
          </a:xfrm>
          <a:prstGeom prst="wedgeRectCallout">
            <a:avLst>
              <a:gd name="adj1" fmla="val -49907"/>
              <a:gd name="adj2" fmla="val 1510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4000" dirty="0" smtClean="0"/>
              <a:t>A person who agrees to work </a:t>
            </a:r>
          </a:p>
          <a:p>
            <a:pPr algn="ctr" eaLnBrk="0" hangingPunct="0"/>
            <a:r>
              <a:rPr lang="en-US" sz="4000" dirty="0" smtClean="0"/>
              <a:t>for a certain </a:t>
            </a:r>
          </a:p>
          <a:p>
            <a:pPr algn="ctr" eaLnBrk="0" hangingPunct="0"/>
            <a:r>
              <a:rPr lang="en-US" sz="4000" dirty="0" smtClean="0"/>
              <a:t>amount of time without pay in </a:t>
            </a:r>
          </a:p>
          <a:p>
            <a:pPr algn="ctr" eaLnBrk="0" hangingPunct="0"/>
            <a:r>
              <a:rPr lang="en-US" sz="4000" dirty="0" smtClean="0"/>
              <a:t>exchange for a trip to the New World.</a:t>
            </a:r>
            <a:endParaRPr lang="en-US" sz="4000" dirty="0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b="1" dirty="0" smtClean="0"/>
              <a:t>an indentured servant?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943600"/>
            <a:ext cx="18288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300, </a:t>
            </a:r>
            <a:r>
              <a:rPr lang="en-US" dirty="0" err="1" smtClean="0"/>
              <a:t>col</a:t>
            </a:r>
            <a:r>
              <a:rPr lang="en-US" dirty="0" smtClean="0"/>
              <a:t> 1</a:t>
            </a:r>
          </a:p>
        </p:txBody>
      </p:sp>
      <p:sp>
        <p:nvSpPr>
          <p:cNvPr id="1229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2292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50000"/>
              <a:gd name="adj2" fmla="val 1758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4400" dirty="0" smtClean="0"/>
              <a:t>A product that is </a:t>
            </a:r>
          </a:p>
          <a:p>
            <a:pPr algn="ctr" eaLnBrk="0" hangingPunct="0"/>
            <a:r>
              <a:rPr lang="en-US" sz="4400" dirty="0" smtClean="0"/>
              <a:t>made or grown in </a:t>
            </a:r>
          </a:p>
          <a:p>
            <a:pPr algn="ctr" eaLnBrk="0" hangingPunct="0"/>
            <a:r>
              <a:rPr lang="en-US" sz="4400" dirty="0" smtClean="0"/>
              <a:t>our country and is </a:t>
            </a:r>
          </a:p>
          <a:p>
            <a:pPr algn="ctr" eaLnBrk="0" hangingPunct="0"/>
            <a:r>
              <a:rPr lang="en-US" sz="4400" dirty="0" smtClean="0"/>
              <a:t>shipped out to other countries.</a:t>
            </a:r>
            <a:endParaRPr lang="en-US" sz="4400" dirty="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b="1" dirty="0" smtClean="0"/>
              <a:t>export.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6172200"/>
            <a:ext cx="19050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300, </a:t>
            </a:r>
            <a:r>
              <a:rPr lang="en-US" dirty="0" err="1" smtClean="0"/>
              <a:t>col</a:t>
            </a:r>
            <a:r>
              <a:rPr lang="en-US" dirty="0" smtClean="0"/>
              <a:t> 2</a:t>
            </a:r>
          </a:p>
        </p:txBody>
      </p:sp>
      <p:sp>
        <p:nvSpPr>
          <p:cNvPr id="1331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3316" name="AutoShape 6"/>
          <p:cNvSpPr>
            <a:spLocks noChangeArrowheads="1"/>
          </p:cNvSpPr>
          <p:nvPr/>
        </p:nvSpPr>
        <p:spPr bwMode="auto">
          <a:xfrm>
            <a:off x="685800" y="1219200"/>
            <a:ext cx="7696200" cy="4038600"/>
          </a:xfrm>
          <a:prstGeom prst="wedgeRectCallout">
            <a:avLst>
              <a:gd name="adj1" fmla="val -50463"/>
              <a:gd name="adj2" fmla="val 13787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6000" dirty="0" smtClean="0"/>
              <a:t>This man started and </a:t>
            </a:r>
          </a:p>
          <a:p>
            <a:pPr algn="ctr" eaLnBrk="0" hangingPunct="0"/>
            <a:r>
              <a:rPr lang="en-US" sz="6000" dirty="0" smtClean="0"/>
              <a:t>led the colony </a:t>
            </a:r>
          </a:p>
          <a:p>
            <a:pPr algn="ctr" eaLnBrk="0" hangingPunct="0"/>
            <a:r>
              <a:rPr lang="en-US" sz="6000" dirty="0" smtClean="0"/>
              <a:t>of Georgia</a:t>
            </a:r>
            <a:endParaRPr lang="en-US" sz="6000" dirty="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81000" y="304800"/>
            <a:ext cx="78486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dirty="0" smtClean="0"/>
              <a:t>Who is James Oglethorpe?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867400"/>
            <a:ext cx="1905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300, </a:t>
            </a:r>
            <a:r>
              <a:rPr lang="en-US" dirty="0" err="1" smtClean="0"/>
              <a:t>col</a:t>
            </a:r>
            <a:r>
              <a:rPr lang="en-US" dirty="0" smtClean="0"/>
              <a:t> 3</a:t>
            </a:r>
          </a:p>
        </p:txBody>
      </p:sp>
      <p:sp>
        <p:nvSpPr>
          <p:cNvPr id="1433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4340" name="AutoShape 6"/>
          <p:cNvSpPr>
            <a:spLocks noChangeArrowheads="1"/>
          </p:cNvSpPr>
          <p:nvPr/>
        </p:nvSpPr>
        <p:spPr bwMode="auto">
          <a:xfrm>
            <a:off x="914400" y="1143000"/>
            <a:ext cx="7162800" cy="4038600"/>
          </a:xfrm>
          <a:prstGeom prst="wedgeRectCallout">
            <a:avLst>
              <a:gd name="adj1" fmla="val -50093"/>
              <a:gd name="adj2" fmla="val 2002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4000" dirty="0"/>
              <a:t> </a:t>
            </a:r>
            <a:r>
              <a:rPr lang="en-US" sz="4000" dirty="0" smtClean="0"/>
              <a:t>This colonial region has the longest </a:t>
            </a:r>
          </a:p>
          <a:p>
            <a:pPr algn="ctr" eaLnBrk="0" hangingPunct="0"/>
            <a:r>
              <a:rPr lang="en-US" sz="4000" dirty="0" smtClean="0"/>
              <a:t>growing season and </a:t>
            </a:r>
          </a:p>
          <a:p>
            <a:pPr algn="ctr" eaLnBrk="0" hangingPunct="0"/>
            <a:r>
              <a:rPr lang="en-US" sz="4000" dirty="0" smtClean="0"/>
              <a:t>is excellent for farming.  </a:t>
            </a:r>
          </a:p>
          <a:p>
            <a:pPr algn="ctr" eaLnBrk="0" hangingPunct="0"/>
            <a:r>
              <a:rPr lang="en-US" sz="4000" dirty="0" smtClean="0"/>
              <a:t>Cash crops like rice, indigo, </a:t>
            </a:r>
          </a:p>
          <a:p>
            <a:pPr algn="ctr" eaLnBrk="0" hangingPunct="0"/>
            <a:r>
              <a:rPr lang="en-US" sz="4000" dirty="0" smtClean="0"/>
              <a:t>and tobacco helped their economy.</a:t>
            </a:r>
            <a:endParaRPr lang="en-US" sz="4000" dirty="0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/>
              <a:t>What </a:t>
            </a:r>
            <a:r>
              <a:rPr lang="en-US" dirty="0" smtClean="0"/>
              <a:t>is the Southern Colonies?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791200"/>
            <a:ext cx="19050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300, </a:t>
            </a:r>
            <a:r>
              <a:rPr lang="en-US" dirty="0" err="1" smtClean="0"/>
              <a:t>col</a:t>
            </a:r>
            <a:r>
              <a:rPr lang="en-US" dirty="0" smtClean="0"/>
              <a:t> 4</a:t>
            </a:r>
          </a:p>
        </p:txBody>
      </p:sp>
      <p:sp>
        <p:nvSpPr>
          <p:cNvPr id="1536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5364" name="AutoShape 6"/>
          <p:cNvSpPr>
            <a:spLocks noChangeArrowheads="1"/>
          </p:cNvSpPr>
          <p:nvPr/>
        </p:nvSpPr>
        <p:spPr bwMode="auto">
          <a:xfrm>
            <a:off x="838200" y="1066800"/>
            <a:ext cx="7162800" cy="4038600"/>
          </a:xfrm>
          <a:prstGeom prst="wedgeRectCallout">
            <a:avLst>
              <a:gd name="adj1" fmla="val -49810"/>
              <a:gd name="adj2" fmla="val 1285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4000" dirty="0" smtClean="0"/>
              <a:t>Ben Franklin was most </a:t>
            </a:r>
          </a:p>
          <a:p>
            <a:pPr algn="ctr" eaLnBrk="0" hangingPunct="0"/>
            <a:r>
              <a:rPr lang="en-US" sz="4000" dirty="0" smtClean="0"/>
              <a:t>known for what?</a:t>
            </a:r>
            <a:endParaRPr lang="en-US" sz="4000" dirty="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38200" y="2286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b="1" dirty="0" smtClean="0"/>
              <a:t>his inventions, (lightning rod)</a:t>
            </a:r>
            <a:r>
              <a:rPr lang="en-US" dirty="0" smtClean="0"/>
              <a:t>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10400" y="5867400"/>
            <a:ext cx="2133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400, </a:t>
            </a:r>
            <a:r>
              <a:rPr lang="en-US" dirty="0" err="1" smtClean="0"/>
              <a:t>col</a:t>
            </a:r>
            <a:r>
              <a:rPr lang="en-US" dirty="0" smtClean="0"/>
              <a:t> 1</a:t>
            </a:r>
          </a:p>
        </p:txBody>
      </p:sp>
      <p:sp>
        <p:nvSpPr>
          <p:cNvPr id="1638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8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6388" name="AutoShape 6"/>
          <p:cNvSpPr>
            <a:spLocks noChangeArrowheads="1"/>
          </p:cNvSpPr>
          <p:nvPr/>
        </p:nvSpPr>
        <p:spPr bwMode="auto">
          <a:xfrm>
            <a:off x="981075" y="1447800"/>
            <a:ext cx="7162800" cy="4038600"/>
          </a:xfrm>
          <a:prstGeom prst="wedgeRectCallout">
            <a:avLst>
              <a:gd name="adj1" fmla="val -50278"/>
              <a:gd name="adj2" fmla="val 1313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6000" dirty="0" smtClean="0"/>
              <a:t>The 13 colonies were</a:t>
            </a:r>
          </a:p>
          <a:p>
            <a:pPr algn="ctr" eaLnBrk="0" hangingPunct="0"/>
            <a:r>
              <a:rPr lang="en-US" sz="6000" dirty="0" smtClean="0"/>
              <a:t>Ruled by what </a:t>
            </a:r>
          </a:p>
          <a:p>
            <a:pPr algn="ctr" eaLnBrk="0" hangingPunct="0"/>
            <a:r>
              <a:rPr lang="en-US" sz="6000" dirty="0" smtClean="0"/>
              <a:t>European country?</a:t>
            </a:r>
            <a:endParaRPr lang="en-US" sz="6000" dirty="0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0866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b="1" dirty="0" smtClean="0"/>
              <a:t>England</a:t>
            </a:r>
            <a:r>
              <a:rPr lang="en-US" dirty="0" smtClean="0"/>
              <a:t>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6019800"/>
            <a:ext cx="19050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400, </a:t>
            </a:r>
            <a:r>
              <a:rPr lang="en-US" dirty="0" err="1" smtClean="0"/>
              <a:t>col</a:t>
            </a:r>
            <a:r>
              <a:rPr lang="en-US" dirty="0" smtClean="0"/>
              <a:t> 2</a:t>
            </a:r>
          </a:p>
        </p:txBody>
      </p:sp>
      <p:sp>
        <p:nvSpPr>
          <p:cNvPr id="1741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7412" name="AutoShape 6"/>
          <p:cNvSpPr>
            <a:spLocks noChangeArrowheads="1"/>
          </p:cNvSpPr>
          <p:nvPr/>
        </p:nvSpPr>
        <p:spPr bwMode="auto">
          <a:xfrm>
            <a:off x="1066800" y="1447800"/>
            <a:ext cx="7162800" cy="4038600"/>
          </a:xfrm>
          <a:prstGeom prst="wedgeRectCallout">
            <a:avLst>
              <a:gd name="adj1" fmla="val -50093"/>
              <a:gd name="adj2" fmla="val 15755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4500" dirty="0" smtClean="0"/>
              <a:t>Identify and explain the term</a:t>
            </a:r>
          </a:p>
          <a:p>
            <a:pPr algn="ctr" eaLnBrk="0" hangingPunct="0"/>
            <a:r>
              <a:rPr lang="en-US" sz="4500" dirty="0" smtClean="0"/>
              <a:t> used to describe </a:t>
            </a:r>
          </a:p>
          <a:p>
            <a:pPr algn="ctr" eaLnBrk="0" hangingPunct="0"/>
            <a:r>
              <a:rPr lang="en-US" sz="4500" dirty="0" smtClean="0"/>
              <a:t>the Middle Colonies.</a:t>
            </a:r>
            <a:endParaRPr lang="en-US" sz="4500" dirty="0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8302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/>
              <a:t>What is</a:t>
            </a:r>
            <a:r>
              <a:rPr lang="en-US" b="1" dirty="0"/>
              <a:t> Breadbasket colonies/ they grew many crops used to make bread?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867400"/>
            <a:ext cx="1828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400, </a:t>
            </a:r>
            <a:r>
              <a:rPr lang="en-US" dirty="0" err="1" smtClean="0"/>
              <a:t>col</a:t>
            </a:r>
            <a:r>
              <a:rPr lang="en-US" dirty="0" smtClean="0"/>
              <a:t> 3</a:t>
            </a:r>
          </a:p>
        </p:txBody>
      </p:sp>
      <p:sp>
        <p:nvSpPr>
          <p:cNvPr id="1843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8436" name="AutoShape 6"/>
          <p:cNvSpPr>
            <a:spLocks noChangeArrowheads="1"/>
          </p:cNvSpPr>
          <p:nvPr/>
        </p:nvSpPr>
        <p:spPr bwMode="auto">
          <a:xfrm>
            <a:off x="990600" y="1371600"/>
            <a:ext cx="7162800" cy="4038600"/>
          </a:xfrm>
          <a:prstGeom prst="wedgeRectCallout">
            <a:avLst>
              <a:gd name="adj1" fmla="val -50278"/>
              <a:gd name="adj2" fmla="val 1149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4000" dirty="0" smtClean="0"/>
              <a:t>The Southern Colonies economy </a:t>
            </a:r>
          </a:p>
          <a:p>
            <a:pPr algn="ctr" eaLnBrk="0" hangingPunct="0"/>
            <a:r>
              <a:rPr lang="en-US" sz="4000" dirty="0"/>
              <a:t>d</a:t>
            </a:r>
            <a:r>
              <a:rPr lang="en-US" sz="4000" dirty="0" smtClean="0"/>
              <a:t>epended on growing </a:t>
            </a:r>
          </a:p>
          <a:p>
            <a:pPr algn="ctr" eaLnBrk="0" hangingPunct="0"/>
            <a:r>
              <a:rPr lang="en-US" sz="4000" dirty="0" smtClean="0"/>
              <a:t>what 3</a:t>
            </a:r>
          </a:p>
          <a:p>
            <a:pPr algn="ctr" eaLnBrk="0" hangingPunct="0"/>
            <a:r>
              <a:rPr lang="en-US" sz="4000" dirty="0" smtClean="0"/>
              <a:t>important cash crops ? </a:t>
            </a:r>
            <a:endParaRPr lang="en-US" sz="4000" dirty="0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9144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/>
              <a:t>What </a:t>
            </a:r>
            <a:r>
              <a:rPr lang="en-US" dirty="0" smtClean="0"/>
              <a:t>was tobacco, rice and indigo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934200" y="5867400"/>
            <a:ext cx="2209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400, </a:t>
            </a:r>
            <a:r>
              <a:rPr lang="en-US" dirty="0" err="1" smtClean="0"/>
              <a:t>col</a:t>
            </a:r>
            <a:r>
              <a:rPr lang="en-US" dirty="0" smtClean="0"/>
              <a:t> 4</a:t>
            </a:r>
          </a:p>
        </p:txBody>
      </p:sp>
      <p:sp>
        <p:nvSpPr>
          <p:cNvPr id="1945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9460" name="AutoShape 6"/>
          <p:cNvSpPr>
            <a:spLocks noChangeArrowheads="1"/>
          </p:cNvSpPr>
          <p:nvPr/>
        </p:nvSpPr>
        <p:spPr bwMode="auto">
          <a:xfrm>
            <a:off x="914400" y="1219200"/>
            <a:ext cx="7162800" cy="4038600"/>
          </a:xfrm>
          <a:prstGeom prst="wedgeRectCallout">
            <a:avLst>
              <a:gd name="adj1" fmla="val -50384"/>
              <a:gd name="adj2" fmla="val 12514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4000" dirty="0" smtClean="0"/>
              <a:t>The man was a Quaker, he was the </a:t>
            </a:r>
          </a:p>
          <a:p>
            <a:pPr algn="ctr" eaLnBrk="0" hangingPunct="0"/>
            <a:r>
              <a:rPr lang="en-US" sz="4000" dirty="0" smtClean="0"/>
              <a:t>proprietor of Pennsylvania.</a:t>
            </a:r>
            <a:endParaRPr lang="en-US" sz="4000" dirty="0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3152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Who is William Penn?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162800" y="6096000"/>
            <a:ext cx="19812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500, </a:t>
            </a:r>
            <a:r>
              <a:rPr lang="en-US" dirty="0" err="1" smtClean="0"/>
              <a:t>col</a:t>
            </a:r>
            <a:r>
              <a:rPr lang="en-US" dirty="0" smtClean="0"/>
              <a:t> 1</a:t>
            </a:r>
          </a:p>
        </p:txBody>
      </p:sp>
      <p:sp>
        <p:nvSpPr>
          <p:cNvPr id="2048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0484" name="AutoShape 6"/>
          <p:cNvSpPr>
            <a:spLocks noChangeArrowheads="1"/>
          </p:cNvSpPr>
          <p:nvPr/>
        </p:nvSpPr>
        <p:spPr bwMode="auto">
          <a:xfrm>
            <a:off x="685800" y="1143000"/>
            <a:ext cx="7924800" cy="4038600"/>
          </a:xfrm>
          <a:prstGeom prst="wedgeRectCallout">
            <a:avLst>
              <a:gd name="adj1" fmla="val -50278"/>
              <a:gd name="adj2" fmla="val 1510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5500" dirty="0" smtClean="0"/>
              <a:t>When were most of </a:t>
            </a:r>
          </a:p>
          <a:p>
            <a:pPr algn="ctr" eaLnBrk="0" hangingPunct="0"/>
            <a:r>
              <a:rPr lang="en-US" sz="5500" dirty="0" smtClean="0"/>
              <a:t>the colonies formed?</a:t>
            </a:r>
            <a:endParaRPr lang="en-US" sz="5500" dirty="0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85800" y="228600"/>
            <a:ext cx="7924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b="1" dirty="0" smtClean="0"/>
              <a:t>the 1600’s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175E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12954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u="sng" dirty="0" smtClean="0">
                <a:effectLst>
                  <a:outerShdw blurRad="38100" dist="38100" dir="2700000" algn="tl">
                    <a:schemeClr val="accent3"/>
                  </a:outerShdw>
                </a:effectLst>
                <a:cs typeface="+mn-cs"/>
              </a:rPr>
              <a:t>100</a:t>
            </a:r>
            <a:endParaRPr lang="en-US" sz="3200" b="1" u="sng" dirty="0">
              <a:effectLst>
                <a:outerShdw blurRad="38100" dist="38100" dir="2700000" algn="tl">
                  <a:schemeClr val="accent3"/>
                </a:outerShdw>
              </a:effectLst>
              <a:cs typeface="+mn-cs"/>
            </a:endParaRPr>
          </a:p>
        </p:txBody>
      </p:sp>
      <p:sp>
        <p:nvSpPr>
          <p:cNvPr id="205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2286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u="sng" dirty="0" smtClean="0">
                <a:solidFill>
                  <a:schemeClr val="tx2"/>
                </a:solidFill>
                <a:effectLst>
                  <a:outerShdw blurRad="38100" dist="38100" dir="2700000" algn="tl" rotWithShape="0">
                    <a:schemeClr val="accent3"/>
                  </a:outerShdw>
                </a:effectLst>
                <a:cs typeface="+mn-cs"/>
              </a:rPr>
              <a:t>200</a:t>
            </a:r>
            <a:endParaRPr lang="en-US" sz="3200" b="1" u="sng" dirty="0">
              <a:solidFill>
                <a:schemeClr val="tx2"/>
              </a:solidFill>
              <a:effectLst>
                <a:outerShdw blurRad="38100" dist="38100" dir="2700000" algn="tl" rotWithShape="0">
                  <a:schemeClr val="accent3"/>
                </a:outerShdw>
              </a:effectLst>
              <a:cs typeface="+mn-cs"/>
            </a:endParaRPr>
          </a:p>
        </p:txBody>
      </p:sp>
      <p:sp>
        <p:nvSpPr>
          <p:cNvPr id="2058" name="AutoShape 1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22860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u="sng" dirty="0" smtClean="0">
                <a:effectLst>
                  <a:outerShdw blurRad="38100" dist="38100" dir="2700000" algn="tl" rotWithShape="0">
                    <a:schemeClr val="accent3"/>
                  </a:outerShdw>
                </a:effectLst>
                <a:cs typeface="+mn-cs"/>
              </a:rPr>
              <a:t>200</a:t>
            </a:r>
            <a:endParaRPr lang="en-US" b="1" u="sng" dirty="0">
              <a:effectLst>
                <a:outerShdw blurRad="38100" dist="38100" dir="2700000" algn="tl" rotWithShape="0">
                  <a:schemeClr val="accent3"/>
                </a:outerShdw>
              </a:effectLst>
              <a:cs typeface="+mn-cs"/>
            </a:endParaRPr>
          </a:p>
        </p:txBody>
      </p:sp>
      <p:sp>
        <p:nvSpPr>
          <p:cNvPr id="2060" name="AutoShape 1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495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400</a:t>
            </a:r>
            <a:endParaRPr lang="en-US" b="1" u="sng" dirty="0">
              <a:cs typeface="+mn-cs"/>
            </a:endParaRPr>
          </a:p>
        </p:txBody>
      </p:sp>
      <p:sp>
        <p:nvSpPr>
          <p:cNvPr id="2062" name="AutoShape 14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75560" y="4495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400</a:t>
            </a:r>
            <a:endParaRPr lang="en-US" b="1" u="sng" dirty="0">
              <a:cs typeface="+mn-cs"/>
            </a:endParaRPr>
          </a:p>
        </p:txBody>
      </p:sp>
      <p:sp>
        <p:nvSpPr>
          <p:cNvPr id="2064" name="AutoShape 16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34290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300</a:t>
            </a:r>
            <a:endParaRPr lang="en-US" b="1" u="sng" dirty="0">
              <a:cs typeface="+mn-cs"/>
            </a:endParaRPr>
          </a:p>
        </p:txBody>
      </p:sp>
      <p:sp>
        <p:nvSpPr>
          <p:cNvPr id="2066" name="AutoShape 18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45720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400</a:t>
            </a:r>
          </a:p>
        </p:txBody>
      </p:sp>
      <p:sp>
        <p:nvSpPr>
          <p:cNvPr id="3082" name="Text Box 23"/>
          <p:cNvSpPr txBox="1">
            <a:spLocks noChangeArrowheads="1"/>
          </p:cNvSpPr>
          <p:nvPr/>
        </p:nvSpPr>
        <p:spPr bwMode="auto">
          <a:xfrm>
            <a:off x="228600" y="304800"/>
            <a:ext cx="1752600" cy="708025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/>
              <a:t>New England Colonies</a:t>
            </a:r>
          </a:p>
        </p:txBody>
      </p:sp>
      <p:sp>
        <p:nvSpPr>
          <p:cNvPr id="3083" name="Text Box 24"/>
          <p:cNvSpPr txBox="1">
            <a:spLocks noChangeArrowheads="1"/>
          </p:cNvSpPr>
          <p:nvPr/>
        </p:nvSpPr>
        <p:spPr bwMode="auto">
          <a:xfrm>
            <a:off x="2286000" y="457200"/>
            <a:ext cx="2133600" cy="430213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/>
              <a:t>Middle  Colonies</a:t>
            </a:r>
          </a:p>
        </p:txBody>
      </p:sp>
      <p:sp>
        <p:nvSpPr>
          <p:cNvPr id="3084" name="Text Box 25"/>
          <p:cNvSpPr txBox="1">
            <a:spLocks noChangeArrowheads="1"/>
          </p:cNvSpPr>
          <p:nvPr/>
        </p:nvSpPr>
        <p:spPr bwMode="auto">
          <a:xfrm>
            <a:off x="4572000" y="457200"/>
            <a:ext cx="2286000" cy="430213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200"/>
              <a:t>Southern Colonies</a:t>
            </a:r>
          </a:p>
        </p:txBody>
      </p:sp>
      <p:sp>
        <p:nvSpPr>
          <p:cNvPr id="3085" name="Text Box 26"/>
          <p:cNvSpPr txBox="1">
            <a:spLocks noChangeArrowheads="1"/>
          </p:cNvSpPr>
          <p:nvPr/>
        </p:nvSpPr>
        <p:spPr bwMode="auto">
          <a:xfrm>
            <a:off x="7096760" y="487303"/>
            <a:ext cx="1752600" cy="40011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 b="1" dirty="0"/>
              <a:t>Grab </a:t>
            </a:r>
            <a:r>
              <a:rPr lang="en-US" sz="2000" b="1" dirty="0" smtClean="0"/>
              <a:t>Bag</a:t>
            </a:r>
            <a:endParaRPr lang="en-US" sz="2000" b="1" dirty="0"/>
          </a:p>
        </p:txBody>
      </p:sp>
      <p:sp>
        <p:nvSpPr>
          <p:cNvPr id="2075" name="AutoShape 27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12954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u="sng" dirty="0" smtClean="0">
                <a:effectLst>
                  <a:outerShdw blurRad="38100" dist="38100" dir="2700000" algn="tl" rotWithShape="0">
                    <a:schemeClr val="accent3"/>
                  </a:outerShdw>
                </a:effectLst>
                <a:cs typeface="+mn-cs"/>
              </a:rPr>
              <a:t>100</a:t>
            </a:r>
            <a:endParaRPr lang="en-US" sz="3200" b="1" u="sng" dirty="0">
              <a:effectLst>
                <a:outerShdw blurRad="38100" dist="38100" dir="2700000" algn="tl" rotWithShape="0">
                  <a:schemeClr val="accent3"/>
                </a:outerShdw>
              </a:effectLst>
              <a:cs typeface="+mn-cs"/>
            </a:endParaRPr>
          </a:p>
        </p:txBody>
      </p:sp>
      <p:sp>
        <p:nvSpPr>
          <p:cNvPr id="2076" name="AutoShape 2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3352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300</a:t>
            </a:r>
            <a:endParaRPr lang="en-US" b="1" u="sng" dirty="0">
              <a:effectLst>
                <a:outerShdw blurRad="38100" dist="38100" dir="2700000" algn="tl">
                  <a:srgbClr val="FFFFFF"/>
                </a:outerShdw>
              </a:effectLst>
              <a:cs typeface="+mn-cs"/>
            </a:endParaRPr>
          </a:p>
        </p:txBody>
      </p:sp>
      <p:sp>
        <p:nvSpPr>
          <p:cNvPr id="2078" name="AutoShape 30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3429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300</a:t>
            </a:r>
            <a:endParaRPr lang="en-US" sz="3200" b="1" u="sng" dirty="0">
              <a:effectLst>
                <a:outerShdw blurRad="38100" dist="38100" dir="2700000" algn="tl">
                  <a:srgbClr val="FFFFFF"/>
                </a:outerShdw>
              </a:effectLst>
              <a:cs typeface="+mn-cs"/>
            </a:endParaRPr>
          </a:p>
        </p:txBody>
      </p:sp>
      <p:sp>
        <p:nvSpPr>
          <p:cNvPr id="2079" name="AutoShape 31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34290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300</a:t>
            </a:r>
            <a:endParaRPr lang="en-US" b="1" u="sng" dirty="0">
              <a:cs typeface="+mn-cs"/>
            </a:endParaRPr>
          </a:p>
        </p:txBody>
      </p:sp>
      <p:sp>
        <p:nvSpPr>
          <p:cNvPr id="2080" name="AutoShape 32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22860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200</a:t>
            </a:r>
            <a:endParaRPr lang="en-US" sz="3200" b="1" u="sng" dirty="0">
              <a:effectLst>
                <a:outerShdw blurRad="38100" dist="38100" dir="2700000" algn="tl">
                  <a:srgbClr val="FFFFFF"/>
                </a:outerShdw>
              </a:effectLst>
              <a:cs typeface="+mn-cs"/>
            </a:endParaRPr>
          </a:p>
        </p:txBody>
      </p:sp>
      <p:sp>
        <p:nvSpPr>
          <p:cNvPr id="2081" name="AutoShape 33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45720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u="sng" dirty="0" smtClean="0">
                <a:effectLst>
                  <a:outerShdw blurRad="38100" dist="38100" dir="2700000" algn="tl" rotWithShape="0">
                    <a:schemeClr val="accent3"/>
                  </a:outerShdw>
                </a:effectLst>
              </a:rPr>
              <a:t>400</a:t>
            </a:r>
            <a:endParaRPr lang="en-US" sz="3200" b="1" u="sng" dirty="0">
              <a:effectLst>
                <a:outerShdw blurRad="38100" dist="38100" dir="2700000" algn="tl" rotWithShape="0">
                  <a:schemeClr val="accent3"/>
                </a:outerShdw>
              </a:effectLst>
            </a:endParaRPr>
          </a:p>
        </p:txBody>
      </p:sp>
      <p:sp>
        <p:nvSpPr>
          <p:cNvPr id="2083" name="AutoShape 35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2286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u="sng" dirty="0" smtClean="0">
                <a:solidFill>
                  <a:srgbClr val="000000"/>
                </a:solidFill>
                <a:effectLst>
                  <a:outerShdw blurRad="38100" dist="38100" dir="2700000" algn="tl" rotWithShape="0">
                    <a:schemeClr val="accent3"/>
                  </a:outerShdw>
                </a:effectLst>
                <a:cs typeface="+mn-cs"/>
              </a:rPr>
              <a:t>200</a:t>
            </a:r>
            <a:endParaRPr lang="en-US" sz="3200" b="1" u="sng" dirty="0">
              <a:solidFill>
                <a:srgbClr val="000000"/>
              </a:solidFill>
              <a:effectLst>
                <a:outerShdw blurRad="38100" dist="38100" dir="2700000" algn="tl" rotWithShape="0">
                  <a:schemeClr val="accent3"/>
                </a:outerShdw>
              </a:effectLst>
              <a:cs typeface="+mn-cs"/>
            </a:endParaRPr>
          </a:p>
        </p:txBody>
      </p:sp>
      <p:sp>
        <p:nvSpPr>
          <p:cNvPr id="2085" name="AutoShape 37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638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500</a:t>
            </a:r>
            <a:endParaRPr lang="en-US" sz="3200" b="1" u="sng" dirty="0">
              <a:solidFill>
                <a:schemeClr val="bg1"/>
              </a:solidFill>
              <a:cs typeface="+mn-cs"/>
            </a:endParaRPr>
          </a:p>
        </p:txBody>
      </p:sp>
      <p:sp>
        <p:nvSpPr>
          <p:cNvPr id="2086" name="AutoShape 38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5638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500</a:t>
            </a:r>
            <a:endParaRPr lang="en-US" sz="3200" b="1" u="sng" dirty="0">
              <a:solidFill>
                <a:srgbClr val="99CC00"/>
              </a:solidFill>
              <a:effectDag name="">
                <a:cont type="tree" name="">
                  <a:effect ref="fillLine"/>
                  <a:outerShdw dist="38100" dir="13500000" algn="br">
                    <a:srgbClr val="D5FF55"/>
                  </a:outerShdw>
                </a:cont>
                <a:cont type="tree" name="">
                  <a:effect ref="fillLine"/>
                  <a:outerShdw dist="38100" dir="2700000" algn="tl">
                    <a:srgbClr val="5B7A00"/>
                  </a:outerShdw>
                </a:cont>
                <a:effect ref="fillLine"/>
              </a:effectDag>
              <a:cs typeface="+mn-cs"/>
            </a:endParaRPr>
          </a:p>
        </p:txBody>
      </p:sp>
      <p:sp>
        <p:nvSpPr>
          <p:cNvPr id="2087" name="AutoShape 39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5638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500</a:t>
            </a:r>
            <a:endParaRPr lang="en-US" b="1" u="sng" dirty="0">
              <a:effectLst>
                <a:outerShdw blurRad="38100" dist="38100" dir="2700000" algn="tl">
                  <a:srgbClr val="FFFFFF"/>
                </a:outerShdw>
              </a:effectLst>
              <a:cs typeface="+mn-cs"/>
            </a:endParaRPr>
          </a:p>
        </p:txBody>
      </p:sp>
      <p:sp>
        <p:nvSpPr>
          <p:cNvPr id="2088" name="AutoShape 40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5638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500</a:t>
            </a:r>
            <a:endParaRPr lang="en-US" b="1" u="sng" dirty="0">
              <a:cs typeface="+mn-cs"/>
            </a:endParaRPr>
          </a:p>
        </p:txBody>
      </p:sp>
      <p:sp>
        <p:nvSpPr>
          <p:cNvPr id="27" name="AutoShape 32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12954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u="sng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+mn-cs"/>
              </a:rPr>
              <a:t>100</a:t>
            </a:r>
            <a:endParaRPr lang="en-US" sz="3200" b="1" u="sng" dirty="0">
              <a:effectLst>
                <a:outerShdw blurRad="38100" dist="38100" dir="2700000" algn="tl">
                  <a:srgbClr val="FFFFFF"/>
                </a:outerShdw>
              </a:effectLst>
              <a:cs typeface="+mn-cs"/>
            </a:endParaRPr>
          </a:p>
        </p:txBody>
      </p:sp>
      <p:sp>
        <p:nvSpPr>
          <p:cNvPr id="28" name="AutoShape 10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39000" y="12954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u="sng" dirty="0" smtClean="0">
                <a:effectLst>
                  <a:outerShdw blurRad="38100" dist="38100" dir="2700000" algn="tl" rotWithShape="0">
                    <a:schemeClr val="accent3"/>
                  </a:outerShdw>
                </a:effectLst>
                <a:cs typeface="+mn-cs"/>
              </a:rPr>
              <a:t>100</a:t>
            </a:r>
            <a:endParaRPr lang="en-US" b="1" u="sng" dirty="0">
              <a:effectLst>
                <a:outerShdw blurRad="38100" dist="38100" dir="2700000" algn="tl" rotWithShape="0">
                  <a:schemeClr val="accent3"/>
                </a:outerShdw>
              </a:effectLst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0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fill="hold"/>
                                        <p:tgtEl>
                                          <p:spTgt spid="2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0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0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2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2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0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9" dur="5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2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0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6" dur="500" fill="hold"/>
                                        <p:tgtEl>
                                          <p:spTgt spid="2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2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2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3" dur="500" fill="hold"/>
                                        <p:tgtEl>
                                          <p:spTgt spid="2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2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2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20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0" dur="500" fill="hold"/>
                                        <p:tgtEl>
                                          <p:spTgt spid="2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2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2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0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7" dur="500" fill="hold"/>
                                        <p:tgtEl>
                                          <p:spTgt spid="2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2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2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6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0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4" dur="500" fill="hold"/>
                                        <p:tgtEl>
                                          <p:spTgt spid="2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2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2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7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0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1" dur="500" fill="hold"/>
                                        <p:tgtEl>
                                          <p:spTgt spid="2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2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20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8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2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8" dur="500" fill="hold"/>
                                        <p:tgtEl>
                                          <p:spTgt spid="2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2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0" dur="500" fill="hold"/>
                                        <p:tgtEl>
                                          <p:spTgt spid="2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5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2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9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FF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791200"/>
            <a:ext cx="19050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500, </a:t>
            </a:r>
            <a:r>
              <a:rPr lang="en-US" dirty="0" err="1" smtClean="0"/>
              <a:t>col</a:t>
            </a:r>
            <a:r>
              <a:rPr lang="en-US" dirty="0" smtClean="0"/>
              <a:t> 2</a:t>
            </a:r>
          </a:p>
        </p:txBody>
      </p:sp>
      <p:sp>
        <p:nvSpPr>
          <p:cNvPr id="2150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8674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1508" name="AutoShape 6"/>
          <p:cNvSpPr>
            <a:spLocks noChangeArrowheads="1"/>
          </p:cNvSpPr>
          <p:nvPr/>
        </p:nvSpPr>
        <p:spPr bwMode="auto">
          <a:xfrm>
            <a:off x="914400" y="1371600"/>
            <a:ext cx="7162800" cy="4038600"/>
          </a:xfrm>
          <a:prstGeom prst="wedgeRectCallout">
            <a:avLst>
              <a:gd name="adj1" fmla="val -49907"/>
              <a:gd name="adj2" fmla="val 14773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4000" dirty="0" smtClean="0"/>
              <a:t>This man started the </a:t>
            </a:r>
          </a:p>
          <a:p>
            <a:pPr algn="ctr" eaLnBrk="0" hangingPunct="0"/>
            <a:r>
              <a:rPr lang="en-US" sz="4000" dirty="0" smtClean="0"/>
              <a:t>colony of Rhode Island.</a:t>
            </a:r>
            <a:endParaRPr lang="en-US" sz="4000" dirty="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09600" y="304800"/>
            <a:ext cx="7924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Who is Roger Williams?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867400"/>
            <a:ext cx="1828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500, </a:t>
            </a:r>
            <a:r>
              <a:rPr lang="en-US" dirty="0" err="1" smtClean="0"/>
              <a:t>col</a:t>
            </a:r>
            <a:r>
              <a:rPr lang="en-US" dirty="0" smtClean="0"/>
              <a:t> 3</a:t>
            </a:r>
          </a:p>
        </p:txBody>
      </p:sp>
      <p:sp>
        <p:nvSpPr>
          <p:cNvPr id="2253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2532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50093"/>
              <a:gd name="adj2" fmla="val 1214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4000" dirty="0" smtClean="0"/>
              <a:t>What two colonies </a:t>
            </a:r>
          </a:p>
          <a:p>
            <a:pPr algn="ctr" eaLnBrk="0" hangingPunct="0"/>
            <a:r>
              <a:rPr lang="en-US" sz="4000" dirty="0" smtClean="0"/>
              <a:t>were formed in </a:t>
            </a:r>
          </a:p>
          <a:p>
            <a:pPr algn="ctr" eaLnBrk="0" hangingPunct="0"/>
            <a:r>
              <a:rPr lang="en-US" sz="4000" dirty="0" smtClean="0"/>
              <a:t>Massachusetts from the </a:t>
            </a:r>
          </a:p>
          <a:p>
            <a:pPr algn="ctr" eaLnBrk="0" hangingPunct="0"/>
            <a:r>
              <a:rPr lang="en-US" sz="4000" dirty="0" smtClean="0"/>
              <a:t>Puritans and the Pilgrims?</a:t>
            </a:r>
            <a:endParaRPr lang="en-US" sz="4000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086600" cy="10156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/>
              <a:t>What is </a:t>
            </a:r>
            <a:r>
              <a:rPr lang="en-US" b="1" dirty="0" smtClean="0"/>
              <a:t>Plymouth Colony and the </a:t>
            </a:r>
          </a:p>
          <a:p>
            <a:pPr algn="ctr">
              <a:spcBef>
                <a:spcPct val="50000"/>
              </a:spcBef>
            </a:pPr>
            <a:r>
              <a:rPr lang="en-US" b="1" dirty="0" smtClean="0"/>
              <a:t>Massachusetts Bay Colony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6172200"/>
            <a:ext cx="18288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500, </a:t>
            </a:r>
            <a:r>
              <a:rPr lang="en-US" dirty="0" err="1" smtClean="0"/>
              <a:t>col</a:t>
            </a:r>
            <a:r>
              <a:rPr lang="en-US" dirty="0" smtClean="0"/>
              <a:t> 4</a:t>
            </a:r>
          </a:p>
        </p:txBody>
      </p:sp>
      <p:sp>
        <p:nvSpPr>
          <p:cNvPr id="2355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3556" name="AutoShape 6"/>
          <p:cNvSpPr>
            <a:spLocks noChangeArrowheads="1"/>
          </p:cNvSpPr>
          <p:nvPr/>
        </p:nvSpPr>
        <p:spPr bwMode="auto">
          <a:xfrm>
            <a:off x="1066800" y="1752600"/>
            <a:ext cx="7162800" cy="4038600"/>
          </a:xfrm>
          <a:prstGeom prst="wedgeRectCallout">
            <a:avLst>
              <a:gd name="adj1" fmla="val -49907"/>
              <a:gd name="adj2" fmla="val 17727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4000" dirty="0" smtClean="0"/>
              <a:t>Why did New Hampshire </a:t>
            </a:r>
          </a:p>
          <a:p>
            <a:pPr algn="ctr" eaLnBrk="0" hangingPunct="0"/>
            <a:r>
              <a:rPr lang="en-US" sz="4000" dirty="0" smtClean="0"/>
              <a:t>break off of Massachusetts </a:t>
            </a:r>
          </a:p>
          <a:p>
            <a:pPr algn="ctr" eaLnBrk="0" hangingPunct="0"/>
            <a:r>
              <a:rPr lang="en-US" sz="4000" dirty="0" smtClean="0"/>
              <a:t>and Delaware from Pennsylvania</a:t>
            </a:r>
          </a:p>
          <a:p>
            <a:pPr algn="ctr" eaLnBrk="0" hangingPunct="0"/>
            <a:r>
              <a:rPr lang="en-US" sz="4000" dirty="0" smtClean="0"/>
              <a:t> to begin a colony?</a:t>
            </a:r>
            <a:endParaRPr lang="en-US" sz="4000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Because they MA and PA were getting to large so they got charters from the king to begin their own colony</a:t>
            </a:r>
            <a:r>
              <a:rPr lang="en-US" b="1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791200"/>
            <a:ext cx="19050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500, </a:t>
            </a:r>
            <a:r>
              <a:rPr lang="en-US" dirty="0" err="1" smtClean="0"/>
              <a:t>col</a:t>
            </a:r>
            <a:r>
              <a:rPr lang="en-US" dirty="0" smtClean="0"/>
              <a:t> 2</a:t>
            </a:r>
          </a:p>
        </p:txBody>
      </p:sp>
      <p:sp>
        <p:nvSpPr>
          <p:cNvPr id="2150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8674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1508" name="AutoShape 6"/>
          <p:cNvSpPr>
            <a:spLocks noChangeArrowheads="1"/>
          </p:cNvSpPr>
          <p:nvPr/>
        </p:nvSpPr>
        <p:spPr bwMode="auto">
          <a:xfrm>
            <a:off x="914400" y="1371600"/>
            <a:ext cx="7162800" cy="4038600"/>
          </a:xfrm>
          <a:prstGeom prst="wedgeRectCallout">
            <a:avLst>
              <a:gd name="adj1" fmla="val -49907"/>
              <a:gd name="adj2" fmla="val 14773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4000" dirty="0" smtClean="0"/>
              <a:t>This man was a Quaker and </a:t>
            </a:r>
          </a:p>
          <a:p>
            <a:pPr algn="ctr" eaLnBrk="0" hangingPunct="0"/>
            <a:r>
              <a:rPr lang="en-US" sz="4000" dirty="0" smtClean="0"/>
              <a:t>started the colony of Pennsylvania.</a:t>
            </a:r>
            <a:endParaRPr lang="en-US" sz="4000" dirty="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609600" y="304800"/>
            <a:ext cx="7924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Who </a:t>
            </a:r>
            <a:r>
              <a:rPr lang="en-US" smtClean="0"/>
              <a:t>is William Penn?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9716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6172200"/>
            <a:ext cx="18288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500, </a:t>
            </a:r>
            <a:r>
              <a:rPr lang="en-US" dirty="0" err="1" smtClean="0"/>
              <a:t>col</a:t>
            </a:r>
            <a:r>
              <a:rPr lang="en-US" dirty="0" smtClean="0"/>
              <a:t> 4</a:t>
            </a:r>
          </a:p>
        </p:txBody>
      </p:sp>
      <p:sp>
        <p:nvSpPr>
          <p:cNvPr id="2355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23556" name="AutoShape 6"/>
          <p:cNvSpPr>
            <a:spLocks noChangeArrowheads="1"/>
          </p:cNvSpPr>
          <p:nvPr/>
        </p:nvSpPr>
        <p:spPr bwMode="auto">
          <a:xfrm>
            <a:off x="1066800" y="1752600"/>
            <a:ext cx="7162800" cy="4038600"/>
          </a:xfrm>
          <a:prstGeom prst="wedgeRectCallout">
            <a:avLst>
              <a:gd name="adj1" fmla="val -49907"/>
              <a:gd name="adj2" fmla="val 17727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4000" dirty="0" smtClean="0"/>
              <a:t>What colony did the king </a:t>
            </a:r>
          </a:p>
          <a:p>
            <a:pPr algn="ctr" eaLnBrk="0" hangingPunct="0"/>
            <a:r>
              <a:rPr lang="en-US" sz="4000" dirty="0" smtClean="0"/>
              <a:t>give to his brother? </a:t>
            </a:r>
          </a:p>
          <a:p>
            <a:pPr algn="ctr" eaLnBrk="0" hangingPunct="0"/>
            <a:r>
              <a:rPr lang="en-US" sz="4000" dirty="0" smtClean="0"/>
              <a:t> </a:t>
            </a:r>
          </a:p>
          <a:p>
            <a:pPr algn="ctr" eaLnBrk="0" hangingPunct="0"/>
            <a:r>
              <a:rPr lang="en-US" sz="4000" dirty="0" smtClean="0"/>
              <a:t>Then his brother gave some </a:t>
            </a:r>
          </a:p>
          <a:p>
            <a:pPr algn="ctr" eaLnBrk="0" hangingPunct="0"/>
            <a:r>
              <a:rPr lang="en-US" sz="4000" dirty="0" smtClean="0"/>
              <a:t>of it to his friends who </a:t>
            </a:r>
          </a:p>
          <a:p>
            <a:pPr algn="ctr" eaLnBrk="0" hangingPunct="0"/>
            <a:r>
              <a:rPr lang="en-US" sz="4000" dirty="0" smtClean="0"/>
              <a:t>began what colony?</a:t>
            </a:r>
            <a:endParaRPr lang="en-US" sz="4000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What is New York</a:t>
            </a:r>
            <a:r>
              <a:rPr lang="en-US" b="1" dirty="0" smtClean="0"/>
              <a:t>?  What is New Jersey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53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hlinkClick r:id="rId3" action="ppaction://hlinksldjump"/>
          </p:cNvPr>
          <p:cNvSpPr txBox="1">
            <a:spLocks/>
          </p:cNvSpPr>
          <p:nvPr/>
        </p:nvSpPr>
        <p:spPr>
          <a:xfrm>
            <a:off x="25400" y="0"/>
            <a:ext cx="9144000" cy="6858000"/>
          </a:xfrm>
          <a:prstGeom prst="rect">
            <a:avLst/>
          </a:prstGeom>
          <a:solidFill>
            <a:schemeClr val="accent5"/>
          </a:solidFill>
        </p:spPr>
        <p:txBody>
          <a:bodyPr/>
          <a:lstStyle/>
          <a:p>
            <a:pPr algn="ctr" eaLnBrk="0" hangingPunct="0">
              <a:defRPr/>
            </a:pPr>
            <a:endParaRPr lang="en-US" sz="4400" kern="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  <a:hlinkClick r:id="" action="ppaction://noaction"/>
            </a:endParaRPr>
          </a:p>
          <a:p>
            <a:pPr algn="ctr" eaLnBrk="0" hangingPunct="0">
              <a:defRPr/>
            </a:pPr>
            <a:endParaRPr lang="en-US" sz="4400" kern="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  <a:hlinkClick r:id="" action="ppaction://noaction"/>
            </a:endParaRPr>
          </a:p>
          <a:p>
            <a:pPr algn="ctr" eaLnBrk="0" hangingPunct="0">
              <a:defRPr/>
            </a:pPr>
            <a:endParaRPr lang="en-US" sz="4400" kern="0" dirty="0">
              <a:solidFill>
                <a:schemeClr val="tx2"/>
              </a:solidFill>
              <a:latin typeface="Comic Sans MS" pitchFamily="66" charset="0"/>
              <a:ea typeface="+mj-ea"/>
              <a:cs typeface="+mj-cs"/>
              <a:hlinkClick r:id="" action="ppaction://noaction"/>
            </a:endParaRPr>
          </a:p>
          <a:p>
            <a:pPr algn="ctr" eaLnBrk="0" hangingPunct="0">
              <a:defRPr/>
            </a:pPr>
            <a:r>
              <a:rPr lang="en-US" sz="8800" kern="0" dirty="0">
                <a:solidFill>
                  <a:srgbClr val="0033CC"/>
                </a:solidFill>
                <a:effectLst>
                  <a:glow rad="101600">
                    <a:srgbClr val="00FF00"/>
                  </a:glow>
                </a:effectLst>
                <a:latin typeface="Comic Sans MS" pitchFamily="66" charset="0"/>
                <a:ea typeface="+mj-ea"/>
                <a:cs typeface="+mj-cs"/>
                <a:hlinkClick r:id="" action="ppaction://noaction"/>
              </a:rPr>
              <a:t>Daily Double</a:t>
            </a:r>
            <a:r>
              <a:rPr lang="en-US" sz="8800" kern="0" dirty="0">
                <a:solidFill>
                  <a:srgbClr val="0033CC"/>
                </a:solidFill>
                <a:effectLst>
                  <a:glow rad="101600">
                    <a:srgbClr val="00FF00"/>
                  </a:glow>
                </a:effectLst>
                <a:latin typeface="+mj-lt"/>
                <a:ea typeface="+mj-ea"/>
                <a:cs typeface="+mj-cs"/>
                <a:hlinkClick r:id="" action="ppaction://noaction"/>
              </a:rPr>
              <a:t/>
            </a:r>
            <a:br>
              <a:rPr lang="en-US" sz="8800" kern="0" dirty="0">
                <a:solidFill>
                  <a:srgbClr val="0033CC"/>
                </a:solidFill>
                <a:effectLst>
                  <a:glow rad="101600">
                    <a:srgbClr val="00FF00"/>
                  </a:glow>
                </a:effectLst>
                <a:latin typeface="+mj-lt"/>
                <a:ea typeface="+mj-ea"/>
                <a:cs typeface="+mj-cs"/>
                <a:hlinkClick r:id="" action="ppaction://noaction"/>
              </a:rPr>
            </a:br>
            <a:endParaRPr lang="en-US" sz="8800" kern="0" dirty="0">
              <a:solidFill>
                <a:srgbClr val="0033CC"/>
              </a:solidFill>
              <a:effectLst>
                <a:glow rad="101600">
                  <a:srgbClr val="00FF00"/>
                </a:glow>
              </a:effectLst>
              <a:latin typeface="+mj-lt"/>
              <a:ea typeface="+mj-ea"/>
              <a:cs typeface="+mj-cs"/>
              <a:hlinkClick r:id="" action="ppaction://noaction"/>
            </a:endParaRPr>
          </a:p>
        </p:txBody>
      </p:sp>
      <p:sp>
        <p:nvSpPr>
          <p:cNvPr id="24579" name="TextBox 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886200" y="4998083"/>
            <a:ext cx="914400" cy="4619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endParaRPr lang="en-US"/>
          </a:p>
        </p:txBody>
      </p:sp>
    </p:spTree>
  </p:cSld>
  <p:clrMapOvr>
    <a:masterClrMapping/>
  </p:clrMapOvr>
  <p:transition spd="slow">
    <p:dissolv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553200" y="6096000"/>
            <a:ext cx="25908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100, Col 1</a:t>
            </a:r>
          </a:p>
        </p:txBody>
      </p:sp>
      <p:sp>
        <p:nvSpPr>
          <p:cNvPr id="409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61722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4100" name="AutoShape 5"/>
          <p:cNvSpPr>
            <a:spLocks noChangeArrowheads="1"/>
          </p:cNvSpPr>
          <p:nvPr/>
        </p:nvSpPr>
        <p:spPr bwMode="auto">
          <a:xfrm>
            <a:off x="1143000" y="1295400"/>
            <a:ext cx="7162800" cy="4038600"/>
          </a:xfrm>
          <a:prstGeom prst="wedgeRectCallout">
            <a:avLst>
              <a:gd name="adj1" fmla="val -50463"/>
              <a:gd name="adj2" fmla="val 1477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4000" b="1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143000" y="228600"/>
            <a:ext cx="70866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/>
              <a:t>What </a:t>
            </a:r>
            <a:r>
              <a:rPr lang="en-US" dirty="0" smtClean="0"/>
              <a:t>are </a:t>
            </a:r>
            <a:r>
              <a:rPr lang="en-US" b="1" dirty="0" smtClean="0"/>
              <a:t>Massachusetts, New Hampshire, Connecticut, and Rhode Island?</a:t>
            </a:r>
            <a:endParaRPr lang="en-US" b="1" dirty="0"/>
          </a:p>
        </p:txBody>
      </p:sp>
      <p:sp>
        <p:nvSpPr>
          <p:cNvPr id="4102" name="TextBox 5"/>
          <p:cNvSpPr txBox="1">
            <a:spLocks noChangeArrowheads="1"/>
          </p:cNvSpPr>
          <p:nvPr/>
        </p:nvSpPr>
        <p:spPr bwMode="auto">
          <a:xfrm>
            <a:off x="1676400" y="1371600"/>
            <a:ext cx="6019800" cy="309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sz="6500" dirty="0"/>
              <a:t>Name the New England Colonies.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40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30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553200" y="6096000"/>
            <a:ext cx="25908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100, </a:t>
            </a:r>
            <a:r>
              <a:rPr lang="en-US" dirty="0" err="1" smtClean="0"/>
              <a:t>col</a:t>
            </a:r>
            <a:r>
              <a:rPr lang="en-US" dirty="0" smtClean="0"/>
              <a:t> 2</a:t>
            </a:r>
          </a:p>
        </p:txBody>
      </p:sp>
      <p:sp>
        <p:nvSpPr>
          <p:cNvPr id="512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5124" name="AutoShape 5"/>
          <p:cNvSpPr>
            <a:spLocks noChangeArrowheads="1"/>
          </p:cNvSpPr>
          <p:nvPr/>
        </p:nvSpPr>
        <p:spPr bwMode="auto">
          <a:xfrm>
            <a:off x="685800" y="1295400"/>
            <a:ext cx="7848600" cy="4038600"/>
          </a:xfrm>
          <a:prstGeom prst="wedgeRectCallout">
            <a:avLst>
              <a:gd name="adj1" fmla="val -49907"/>
              <a:gd name="adj2" fmla="val 12801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6000"/>
              <a:t>Name the Middle </a:t>
            </a:r>
          </a:p>
          <a:p>
            <a:pPr algn="ctr" eaLnBrk="0" hangingPunct="0"/>
            <a:r>
              <a:rPr lang="en-US" sz="6000"/>
              <a:t>Colonies.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162800" cy="8302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What are New York, New Jersey, Pennsylvania, and Delaware </a:t>
            </a:r>
            <a:r>
              <a:rPr lang="en-US" b="1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100, </a:t>
            </a:r>
            <a:r>
              <a:rPr lang="en-US" dirty="0" err="1" smtClean="0"/>
              <a:t>col</a:t>
            </a:r>
            <a:r>
              <a:rPr lang="en-US" dirty="0" smtClean="0"/>
              <a:t> 3</a:t>
            </a:r>
          </a:p>
        </p:txBody>
      </p:sp>
      <p:sp>
        <p:nvSpPr>
          <p:cNvPr id="614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6148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50463"/>
              <a:gd name="adj2" fmla="val 755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7000" dirty="0"/>
              <a:t>Name the Southern </a:t>
            </a:r>
          </a:p>
          <a:p>
            <a:pPr algn="ctr" eaLnBrk="0" hangingPunct="0"/>
            <a:r>
              <a:rPr lang="en-US" sz="7000" dirty="0"/>
              <a:t>Colonies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8302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/>
              <a:t>What are Virginia, Maryland, S. Carolina, N. Carolina, and Georgia?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943600"/>
            <a:ext cx="18288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100, </a:t>
            </a:r>
            <a:r>
              <a:rPr lang="en-US" dirty="0" err="1" smtClean="0"/>
              <a:t>col</a:t>
            </a:r>
            <a:r>
              <a:rPr lang="en-US" dirty="0" smtClean="0"/>
              <a:t> 4</a:t>
            </a:r>
          </a:p>
        </p:txBody>
      </p:sp>
      <p:sp>
        <p:nvSpPr>
          <p:cNvPr id="717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7172" name="AutoShape 6"/>
          <p:cNvSpPr>
            <a:spLocks noChangeArrowheads="1"/>
          </p:cNvSpPr>
          <p:nvPr/>
        </p:nvSpPr>
        <p:spPr bwMode="auto">
          <a:xfrm>
            <a:off x="685800" y="1676400"/>
            <a:ext cx="7696200" cy="4038600"/>
          </a:xfrm>
          <a:prstGeom prst="wedgeRectCallout">
            <a:avLst>
              <a:gd name="adj1" fmla="val -50278"/>
              <a:gd name="adj2" fmla="val 14116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6000"/>
              <a:t>Define the term</a:t>
            </a:r>
          </a:p>
          <a:p>
            <a:pPr algn="ctr" eaLnBrk="0" hangingPunct="0"/>
            <a:r>
              <a:rPr lang="en-US" sz="6000"/>
              <a:t> apprentice .</a:t>
            </a:r>
            <a:endParaRPr lang="en-US" sz="6000" b="1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90600" y="228600"/>
            <a:ext cx="7239000" cy="8302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/>
              <a:t>What is </a:t>
            </a:r>
            <a:r>
              <a:rPr lang="en-US" b="1"/>
              <a:t>someone who learns a trade from a skilled artisan or person</a:t>
            </a:r>
            <a:r>
              <a:rPr lang="en-US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86600" y="5943600"/>
            <a:ext cx="20574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200,col 1</a:t>
            </a:r>
          </a:p>
        </p:txBody>
      </p:sp>
      <p:sp>
        <p:nvSpPr>
          <p:cNvPr id="819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8196" name="AutoShape 6"/>
          <p:cNvSpPr>
            <a:spLocks noChangeArrowheads="1"/>
          </p:cNvSpPr>
          <p:nvPr/>
        </p:nvSpPr>
        <p:spPr bwMode="auto">
          <a:xfrm>
            <a:off x="1041400" y="1341438"/>
            <a:ext cx="7162800" cy="4038600"/>
          </a:xfrm>
          <a:prstGeom prst="wedgeRectCallout">
            <a:avLst>
              <a:gd name="adj1" fmla="val -49907"/>
              <a:gd name="adj2" fmla="val 1510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3600" dirty="0" smtClean="0"/>
              <a:t>The trade route that allowed </a:t>
            </a:r>
          </a:p>
          <a:p>
            <a:pPr algn="ctr" eaLnBrk="0" hangingPunct="0"/>
            <a:r>
              <a:rPr lang="en-US" sz="3600" dirty="0" smtClean="0"/>
              <a:t>North America, Europe, </a:t>
            </a:r>
          </a:p>
          <a:p>
            <a:pPr algn="ctr" eaLnBrk="0" hangingPunct="0"/>
            <a:r>
              <a:rPr lang="en-US" sz="3600" dirty="0" smtClean="0"/>
              <a:t>and Africa to exchange </a:t>
            </a:r>
          </a:p>
          <a:p>
            <a:pPr algn="ctr" eaLnBrk="0" hangingPunct="0"/>
            <a:r>
              <a:rPr lang="en-US" sz="3600" dirty="0" smtClean="0"/>
              <a:t>goods such as teas, spices, </a:t>
            </a:r>
          </a:p>
          <a:p>
            <a:pPr algn="ctr" eaLnBrk="0" hangingPunct="0"/>
            <a:r>
              <a:rPr lang="en-US" sz="3600" dirty="0" smtClean="0"/>
              <a:t>whale oil, slaves, and molasses.</a:t>
            </a:r>
            <a:endParaRPr lang="en-US" sz="3600" dirty="0"/>
          </a:p>
        </p:txBody>
      </p:sp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 dirty="0" smtClean="0"/>
              <a:t>What is the Triangular Trade Route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162800" y="5867400"/>
            <a:ext cx="19812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200, col2</a:t>
            </a:r>
          </a:p>
        </p:txBody>
      </p:sp>
      <p:sp>
        <p:nvSpPr>
          <p:cNvPr id="921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9220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49907"/>
              <a:gd name="adj2" fmla="val 16083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4000" dirty="0"/>
              <a:t>What present day</a:t>
            </a:r>
          </a:p>
          <a:p>
            <a:pPr algn="ctr" eaLnBrk="0" hangingPunct="0"/>
            <a:r>
              <a:rPr lang="en-US" sz="4000" dirty="0"/>
              <a:t> New York </a:t>
            </a:r>
            <a:r>
              <a:rPr lang="en-US" sz="4000" dirty="0" smtClean="0"/>
              <a:t>City was </a:t>
            </a:r>
            <a:endParaRPr lang="en-US" sz="4000" dirty="0"/>
          </a:p>
          <a:p>
            <a:pPr algn="ctr" eaLnBrk="0" hangingPunct="0"/>
            <a:r>
              <a:rPr lang="en-US" sz="4000" dirty="0"/>
              <a:t>called</a:t>
            </a:r>
            <a:r>
              <a:rPr lang="en-US" sz="4000" dirty="0" smtClean="0"/>
              <a:t>.</a:t>
            </a:r>
          </a:p>
          <a:p>
            <a:pPr algn="ctr" eaLnBrk="0" hangingPunct="0"/>
            <a:endParaRPr lang="en-US" sz="4000" dirty="0" smtClean="0"/>
          </a:p>
          <a:p>
            <a:pPr algn="ctr" eaLnBrk="0" hangingPunct="0"/>
            <a:r>
              <a:rPr lang="en-US" sz="4000" dirty="0" smtClean="0"/>
              <a:t>What was present day </a:t>
            </a:r>
          </a:p>
          <a:p>
            <a:pPr algn="ctr" eaLnBrk="0" hangingPunct="0"/>
            <a:r>
              <a:rPr lang="en-US" sz="4000" dirty="0" smtClean="0"/>
              <a:t>New York &amp; New Jersey</a:t>
            </a:r>
            <a:endParaRPr lang="en-US" sz="4000" dirty="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/>
              <a:t>What is New </a:t>
            </a:r>
            <a:r>
              <a:rPr lang="en-US" dirty="0" smtClean="0"/>
              <a:t>Amsterdam</a:t>
            </a:r>
            <a:r>
              <a:rPr lang="en-US" b="1" dirty="0" smtClean="0"/>
              <a:t>? What was New Netherland?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10400" y="5791200"/>
            <a:ext cx="21336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dirty="0" smtClean="0"/>
              <a:t>200, </a:t>
            </a:r>
            <a:r>
              <a:rPr lang="en-US" dirty="0" err="1" smtClean="0"/>
              <a:t>col</a:t>
            </a:r>
            <a:r>
              <a:rPr lang="en-US" dirty="0" smtClean="0"/>
              <a:t> 3</a:t>
            </a:r>
          </a:p>
        </p:txBody>
      </p:sp>
      <p:sp>
        <p:nvSpPr>
          <p:cNvPr id="1024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/>
          </a:p>
        </p:txBody>
      </p:sp>
      <p:sp>
        <p:nvSpPr>
          <p:cNvPr id="10244" name="AutoShape 6"/>
          <p:cNvSpPr>
            <a:spLocks noChangeArrowheads="1"/>
          </p:cNvSpPr>
          <p:nvPr/>
        </p:nvSpPr>
        <p:spPr bwMode="auto">
          <a:xfrm>
            <a:off x="609600" y="1066800"/>
            <a:ext cx="7696200" cy="4038600"/>
          </a:xfrm>
          <a:prstGeom prst="wedgeRectCallout">
            <a:avLst>
              <a:gd name="adj1" fmla="val -50278"/>
              <a:gd name="adj2" fmla="val 1050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3600" b="1" dirty="0" smtClean="0"/>
          </a:p>
          <a:p>
            <a:pPr algn="ctr" eaLnBrk="0" hangingPunct="0"/>
            <a:endParaRPr lang="en-US" sz="3600" b="1" dirty="0"/>
          </a:p>
          <a:p>
            <a:pPr algn="ctr" eaLnBrk="0" hangingPunct="0"/>
            <a:r>
              <a:rPr lang="en-US" sz="3600" b="1" dirty="0" smtClean="0"/>
              <a:t>The colonial region’s geography </a:t>
            </a:r>
          </a:p>
          <a:p>
            <a:pPr algn="ctr" eaLnBrk="0" hangingPunct="0"/>
            <a:r>
              <a:rPr lang="en-US" sz="3600" b="1" dirty="0" smtClean="0"/>
              <a:t>was not good for growin</a:t>
            </a:r>
            <a:r>
              <a:rPr lang="en-US" sz="3600" b="1" dirty="0" smtClean="0"/>
              <a:t>g crops.  </a:t>
            </a:r>
          </a:p>
          <a:p>
            <a:pPr algn="ctr" eaLnBrk="0" hangingPunct="0"/>
            <a:r>
              <a:rPr lang="en-US" sz="3600" b="1" dirty="0" smtClean="0"/>
              <a:t>The soil was rocky and they </a:t>
            </a:r>
          </a:p>
          <a:p>
            <a:pPr algn="ctr" eaLnBrk="0" hangingPunct="0"/>
            <a:r>
              <a:rPr lang="en-US" sz="3600" b="1" dirty="0" smtClean="0"/>
              <a:t>had a short growing season.  </a:t>
            </a:r>
          </a:p>
          <a:p>
            <a:pPr algn="ctr" eaLnBrk="0" hangingPunct="0"/>
            <a:r>
              <a:rPr lang="en-US" sz="3600" b="1" dirty="0" smtClean="0"/>
              <a:t>Their economy depended on fishing, </a:t>
            </a:r>
          </a:p>
          <a:p>
            <a:pPr algn="ctr" eaLnBrk="0" hangingPunct="0"/>
            <a:r>
              <a:rPr lang="en-US" sz="3600" b="1" dirty="0" smtClean="0"/>
              <a:t>whaling , </a:t>
            </a:r>
          </a:p>
          <a:p>
            <a:pPr algn="ctr" eaLnBrk="0" hangingPunct="0"/>
            <a:r>
              <a:rPr lang="en-US" sz="3600" b="1" dirty="0" smtClean="0"/>
              <a:t>shipbuilding, and lumber</a:t>
            </a:r>
            <a:r>
              <a:rPr lang="en-US" sz="3600" b="1" dirty="0" smtClean="0"/>
              <a:t>.</a:t>
            </a:r>
          </a:p>
          <a:p>
            <a:pPr algn="ctr" eaLnBrk="0" hangingPunct="0"/>
            <a:endParaRPr lang="en-US" sz="6000" b="1" dirty="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239000" cy="461963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What is the New England Colonies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00"/>
      </a:hlink>
      <a:folHlink>
        <a:srgbClr val="0000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6449</TotalTime>
  <Words>648</Words>
  <Application>Microsoft Office PowerPoint</Application>
  <PresentationFormat>On-screen Show (4:3)</PresentationFormat>
  <Paragraphs>154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  <vt:variant>
        <vt:lpstr>Custom Shows</vt:lpstr>
      </vt:variant>
      <vt:variant>
        <vt:i4>1</vt:i4>
      </vt:variant>
    </vt:vector>
  </HeadingPairs>
  <TitlesOfParts>
    <vt:vector size="2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(1.1)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Jerry Myers</dc:creator>
  <dc:description>Created by Jerry Myers is 1998 for a class.</dc:description>
  <cp:lastModifiedBy>Pulver, Cheryl</cp:lastModifiedBy>
  <cp:revision>227</cp:revision>
  <cp:lastPrinted>2001-01-31T16:21:13Z</cp:lastPrinted>
  <dcterms:created xsi:type="dcterms:W3CDTF">1998-08-03T22:24:04Z</dcterms:created>
  <dcterms:modified xsi:type="dcterms:W3CDTF">2015-02-09T20:42:58Z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</Properties>
</file>